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0" r:id="rId4"/>
    <p:sldId id="275" r:id="rId5"/>
    <p:sldId id="277" r:id="rId6"/>
    <p:sldId id="278" r:id="rId7"/>
    <p:sldId id="279" r:id="rId8"/>
    <p:sldId id="259" r:id="rId9"/>
    <p:sldId id="331" r:id="rId10"/>
    <p:sldId id="280" r:id="rId11"/>
    <p:sldId id="281" r:id="rId12"/>
    <p:sldId id="282" r:id="rId13"/>
    <p:sldId id="260" r:id="rId14"/>
    <p:sldId id="274" r:id="rId15"/>
    <p:sldId id="283" r:id="rId16"/>
    <p:sldId id="287" r:id="rId17"/>
    <p:sldId id="285" r:id="rId18"/>
    <p:sldId id="291" r:id="rId19"/>
    <p:sldId id="286" r:id="rId20"/>
    <p:sldId id="315" r:id="rId21"/>
    <p:sldId id="284" r:id="rId22"/>
    <p:sldId id="296" r:id="rId23"/>
    <p:sldId id="295" r:id="rId24"/>
    <p:sldId id="293" r:id="rId25"/>
    <p:sldId id="292" r:id="rId26"/>
    <p:sldId id="294" r:id="rId27"/>
    <p:sldId id="297" r:id="rId28"/>
    <p:sldId id="262" r:id="rId29"/>
    <p:sldId id="332" r:id="rId30"/>
    <p:sldId id="333" r:id="rId31"/>
    <p:sldId id="334" r:id="rId32"/>
    <p:sldId id="300" r:id="rId33"/>
    <p:sldId id="298" r:id="rId34"/>
    <p:sldId id="301" r:id="rId35"/>
    <p:sldId id="299" r:id="rId36"/>
    <p:sldId id="302" r:id="rId37"/>
    <p:sldId id="303" r:id="rId38"/>
    <p:sldId id="307" r:id="rId39"/>
    <p:sldId id="304" r:id="rId40"/>
    <p:sldId id="312" r:id="rId41"/>
    <p:sldId id="305" r:id="rId42"/>
    <p:sldId id="308" r:id="rId43"/>
    <p:sldId id="311" r:id="rId44"/>
    <p:sldId id="309" r:id="rId45"/>
    <p:sldId id="306" r:id="rId46"/>
    <p:sldId id="261" r:id="rId47"/>
    <p:sldId id="314" r:id="rId48"/>
    <p:sldId id="319" r:id="rId49"/>
    <p:sldId id="288" r:id="rId50"/>
    <p:sldId id="317" r:id="rId51"/>
    <p:sldId id="320" r:id="rId52"/>
    <p:sldId id="310" r:id="rId53"/>
    <p:sldId id="321" r:id="rId54"/>
    <p:sldId id="322" r:id="rId55"/>
    <p:sldId id="323" r:id="rId56"/>
    <p:sldId id="327" r:id="rId57"/>
    <p:sldId id="324" r:id="rId58"/>
    <p:sldId id="328" r:id="rId59"/>
    <p:sldId id="325" r:id="rId60"/>
    <p:sldId id="326" r:id="rId61"/>
    <p:sldId id="266" r:id="rId62"/>
    <p:sldId id="329" r:id="rId63"/>
    <p:sldId id="267" r:id="rId64"/>
    <p:sldId id="268" r:id="rId65"/>
    <p:sldId id="330" r:id="rId66"/>
    <p:sldId id="273" r:id="rId67"/>
    <p:sldId id="272" r:id="rId68"/>
    <p:sldId id="318" r:id="rId69"/>
    <p:sldId id="26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C752D1-B665-4577-8285-CC47B53390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CD70D421-AA0E-4FD5-A1D4-AE622651092E}">
      <dgm:prSet phldrT="[Text]"/>
      <dgm:spPr/>
      <dgm:t>
        <a:bodyPr/>
        <a:lstStyle/>
        <a:p>
          <a:r>
            <a:rPr lang="en-US" dirty="0"/>
            <a:t>RIGHT CORONARY ARTERY</a:t>
          </a:r>
          <a:endParaRPr lang="en-IN" dirty="0"/>
        </a:p>
      </dgm:t>
    </dgm:pt>
    <dgm:pt modelId="{D0404A6C-AA79-450B-8FD2-1BF544DC7EDE}" type="parTrans" cxnId="{74A034AD-491F-4933-9E7F-6582E266EA78}">
      <dgm:prSet/>
      <dgm:spPr/>
      <dgm:t>
        <a:bodyPr/>
        <a:lstStyle/>
        <a:p>
          <a:endParaRPr lang="en-IN"/>
        </a:p>
      </dgm:t>
    </dgm:pt>
    <dgm:pt modelId="{6F87BEF7-C697-4FCE-93CD-7F69E59A7998}" type="sibTrans" cxnId="{74A034AD-491F-4933-9E7F-6582E266EA78}">
      <dgm:prSet/>
      <dgm:spPr/>
      <dgm:t>
        <a:bodyPr/>
        <a:lstStyle/>
        <a:p>
          <a:endParaRPr lang="en-IN"/>
        </a:p>
      </dgm:t>
    </dgm:pt>
    <dgm:pt modelId="{22B8058C-5EAE-41B9-AAFE-798DD6E3FAD1}">
      <dgm:prSet phldrT="[Text]"/>
      <dgm:spPr/>
      <dgm:t>
        <a:bodyPr/>
        <a:lstStyle/>
        <a:p>
          <a:r>
            <a:rPr lang="en-US" dirty="0"/>
            <a:t>LEFT CORONARY ARTERY</a:t>
          </a:r>
          <a:endParaRPr lang="en-IN" dirty="0"/>
        </a:p>
      </dgm:t>
    </dgm:pt>
    <dgm:pt modelId="{B0BAC0E5-7874-4F79-8377-7737B9132099}" type="parTrans" cxnId="{26CCB63B-F408-4B36-BD9C-5032A26AA8F0}">
      <dgm:prSet/>
      <dgm:spPr/>
      <dgm:t>
        <a:bodyPr/>
        <a:lstStyle/>
        <a:p>
          <a:endParaRPr lang="en-IN"/>
        </a:p>
      </dgm:t>
    </dgm:pt>
    <dgm:pt modelId="{E4A6500F-6378-4EB2-9442-85B71C0C7EEB}" type="sibTrans" cxnId="{26CCB63B-F408-4B36-BD9C-5032A26AA8F0}">
      <dgm:prSet/>
      <dgm:spPr/>
      <dgm:t>
        <a:bodyPr/>
        <a:lstStyle/>
        <a:p>
          <a:endParaRPr lang="en-IN"/>
        </a:p>
      </dgm:t>
    </dgm:pt>
    <dgm:pt modelId="{84D1E4FD-2640-4C21-B51C-0C9ED5CC9B99}" type="pres">
      <dgm:prSet presAssocID="{96C752D1-B665-4577-8285-CC47B5339046}" presName="linear" presStyleCnt="0">
        <dgm:presLayoutVars>
          <dgm:animLvl val="lvl"/>
          <dgm:resizeHandles val="exact"/>
        </dgm:presLayoutVars>
      </dgm:prSet>
      <dgm:spPr/>
    </dgm:pt>
    <dgm:pt modelId="{841D0E1C-E716-4EB5-986B-9BB3397F9548}" type="pres">
      <dgm:prSet presAssocID="{CD70D421-AA0E-4FD5-A1D4-AE622651092E}" presName="parentText" presStyleLbl="node1" presStyleIdx="0" presStyleCnt="2" custLinFactNeighborX="184">
        <dgm:presLayoutVars>
          <dgm:chMax val="0"/>
          <dgm:bulletEnabled val="1"/>
        </dgm:presLayoutVars>
      </dgm:prSet>
      <dgm:spPr/>
    </dgm:pt>
    <dgm:pt modelId="{D5662950-FD53-4FEF-BE54-ABD5CEE449BC}" type="pres">
      <dgm:prSet presAssocID="{6F87BEF7-C697-4FCE-93CD-7F69E59A7998}" presName="spacer" presStyleCnt="0"/>
      <dgm:spPr/>
    </dgm:pt>
    <dgm:pt modelId="{5337185D-6A75-40D7-95A0-7111F9C31CDA}" type="pres">
      <dgm:prSet presAssocID="{22B8058C-5EAE-41B9-AAFE-798DD6E3FAD1}" presName="parentText" presStyleLbl="node1" presStyleIdx="1" presStyleCnt="2" custLinFactNeighborX="-150">
        <dgm:presLayoutVars>
          <dgm:chMax val="0"/>
          <dgm:bulletEnabled val="1"/>
        </dgm:presLayoutVars>
      </dgm:prSet>
      <dgm:spPr/>
    </dgm:pt>
  </dgm:ptLst>
  <dgm:cxnLst>
    <dgm:cxn modelId="{26CCB63B-F408-4B36-BD9C-5032A26AA8F0}" srcId="{96C752D1-B665-4577-8285-CC47B5339046}" destId="{22B8058C-5EAE-41B9-AAFE-798DD6E3FAD1}" srcOrd="1" destOrd="0" parTransId="{B0BAC0E5-7874-4F79-8377-7737B9132099}" sibTransId="{E4A6500F-6378-4EB2-9442-85B71C0C7EEB}"/>
    <dgm:cxn modelId="{DF93C9A2-56A9-48E8-8667-1C5022C25578}" type="presOf" srcId="{22B8058C-5EAE-41B9-AAFE-798DD6E3FAD1}" destId="{5337185D-6A75-40D7-95A0-7111F9C31CDA}" srcOrd="0" destOrd="0" presId="urn:microsoft.com/office/officeart/2005/8/layout/vList2"/>
    <dgm:cxn modelId="{74A034AD-491F-4933-9E7F-6582E266EA78}" srcId="{96C752D1-B665-4577-8285-CC47B5339046}" destId="{CD70D421-AA0E-4FD5-A1D4-AE622651092E}" srcOrd="0" destOrd="0" parTransId="{D0404A6C-AA79-450B-8FD2-1BF544DC7EDE}" sibTransId="{6F87BEF7-C697-4FCE-93CD-7F69E59A7998}"/>
    <dgm:cxn modelId="{093E90BA-A8F0-40D8-A17D-3E9C15AF2920}" type="presOf" srcId="{CD70D421-AA0E-4FD5-A1D4-AE622651092E}" destId="{841D0E1C-E716-4EB5-986B-9BB3397F9548}" srcOrd="0" destOrd="0" presId="urn:microsoft.com/office/officeart/2005/8/layout/vList2"/>
    <dgm:cxn modelId="{FF81F2F6-DB76-478A-AF05-C2CD9A6A82C5}" type="presOf" srcId="{96C752D1-B665-4577-8285-CC47B5339046}" destId="{84D1E4FD-2640-4C21-B51C-0C9ED5CC9B99}" srcOrd="0" destOrd="0" presId="urn:microsoft.com/office/officeart/2005/8/layout/vList2"/>
    <dgm:cxn modelId="{B3DAC756-47B5-4ECF-BF74-D2D6E4E9414E}" type="presParOf" srcId="{84D1E4FD-2640-4C21-B51C-0C9ED5CC9B99}" destId="{841D0E1C-E716-4EB5-986B-9BB3397F9548}" srcOrd="0" destOrd="0" presId="urn:microsoft.com/office/officeart/2005/8/layout/vList2"/>
    <dgm:cxn modelId="{48BF5847-874F-4DEC-87C5-96609E3D6813}" type="presParOf" srcId="{84D1E4FD-2640-4C21-B51C-0C9ED5CC9B99}" destId="{D5662950-FD53-4FEF-BE54-ABD5CEE449BC}" srcOrd="1" destOrd="0" presId="urn:microsoft.com/office/officeart/2005/8/layout/vList2"/>
    <dgm:cxn modelId="{96A95421-F8AB-4FDC-9EA0-835170224170}" type="presParOf" srcId="{84D1E4FD-2640-4C21-B51C-0C9ED5CC9B99}" destId="{5337185D-6A75-40D7-95A0-7111F9C31CD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D0E1C-E716-4EB5-986B-9BB3397F9548}">
      <dsp:nvSpPr>
        <dsp:cNvPr id="0" name=""/>
        <dsp:cNvSpPr/>
      </dsp:nvSpPr>
      <dsp:spPr>
        <a:xfrm>
          <a:off x="0" y="34179"/>
          <a:ext cx="5925351" cy="1630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RIGHT CORONARY ARTERY</a:t>
          </a:r>
          <a:endParaRPr lang="en-IN" sz="4100" kern="1200" dirty="0"/>
        </a:p>
      </dsp:txBody>
      <dsp:txXfrm>
        <a:off x="79618" y="113797"/>
        <a:ext cx="5766115" cy="1471744"/>
      </dsp:txXfrm>
    </dsp:sp>
    <dsp:sp modelId="{5337185D-6A75-40D7-95A0-7111F9C31CDA}">
      <dsp:nvSpPr>
        <dsp:cNvPr id="0" name=""/>
        <dsp:cNvSpPr/>
      </dsp:nvSpPr>
      <dsp:spPr>
        <a:xfrm>
          <a:off x="0" y="1783239"/>
          <a:ext cx="5925351" cy="16309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LEFT CORONARY ARTERY</a:t>
          </a:r>
          <a:endParaRPr lang="en-IN" sz="4100" kern="1200" dirty="0"/>
        </a:p>
      </dsp:txBody>
      <dsp:txXfrm>
        <a:off x="79618" y="1862857"/>
        <a:ext cx="5766115" cy="147174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AACA6-8482-8517-ADDA-D0C06B126B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8888F473-4D78-59CE-F97B-DCB5849A3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F9E6177-79A7-33E1-8F4F-701AB5B7D5E3}"/>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5" name="Footer Placeholder 4">
            <a:extLst>
              <a:ext uri="{FF2B5EF4-FFF2-40B4-BE49-F238E27FC236}">
                <a16:creationId xmlns:a16="http://schemas.microsoft.com/office/drawing/2014/main" id="{3B2D056A-6DD2-90D6-D05B-BA3AE22740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31C5AB0-5290-018A-C909-C58FD74CBDCA}"/>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2675367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4CD4-D3C6-1575-FDAF-2D297D221FB8}"/>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CC142C2-781C-8B19-B6CC-2E7921F949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49C66DE-C680-D357-A2C4-72647B78D3C7}"/>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5" name="Footer Placeholder 4">
            <a:extLst>
              <a:ext uri="{FF2B5EF4-FFF2-40B4-BE49-F238E27FC236}">
                <a16:creationId xmlns:a16="http://schemas.microsoft.com/office/drawing/2014/main" id="{DF5E2681-9360-A70B-647B-A33A0A28BF9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D1A126E-3624-861D-E532-D2D37082C65C}"/>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1749436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E66D12-AC8B-2C52-5F0C-93E9211927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A52F9A4-5867-C0AF-0973-1F2F552D2E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DDD1F6-4907-75BF-5712-EB2463A21E5A}"/>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5" name="Footer Placeholder 4">
            <a:extLst>
              <a:ext uri="{FF2B5EF4-FFF2-40B4-BE49-F238E27FC236}">
                <a16:creationId xmlns:a16="http://schemas.microsoft.com/office/drawing/2014/main" id="{1169A7E9-5B85-06C5-CC49-1D722401951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E6A098D-9503-A611-E1D4-ABC900F46E37}"/>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2623240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B66C-1ABB-8B76-C578-2E2433080CC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4B6CC5D-9ABD-4770-F22D-354C62F852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43A2E47-C031-31F3-DB39-AAB6B263CBBB}"/>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5" name="Footer Placeholder 4">
            <a:extLst>
              <a:ext uri="{FF2B5EF4-FFF2-40B4-BE49-F238E27FC236}">
                <a16:creationId xmlns:a16="http://schemas.microsoft.com/office/drawing/2014/main" id="{B17E9B73-4407-5EF9-D203-C4106408AE9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309E29-B0F7-3E99-9CDD-475CEAB1D6AF}"/>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2231871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631A-1436-78E1-D3B5-85BF4DC1E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64A553A-E6A4-AA1E-B563-43AD769E35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E78F9E-047A-CAA3-53BF-EC02FCFCA6AB}"/>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5" name="Footer Placeholder 4">
            <a:extLst>
              <a:ext uri="{FF2B5EF4-FFF2-40B4-BE49-F238E27FC236}">
                <a16:creationId xmlns:a16="http://schemas.microsoft.com/office/drawing/2014/main" id="{88B26665-2F2B-AD83-9892-DD69A78F6A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2255F13-972A-B6FA-D947-049F3F418E5B}"/>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4286438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A1667-8F6B-79B9-ECB2-5D385F536DB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61176B3-8EA6-6CEC-5A50-6EBC96D63E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98D57E2-0312-12AF-F71E-1E2A6F8FE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4702D63-55C6-046D-78F0-973D5D1C2F0D}"/>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6" name="Footer Placeholder 5">
            <a:extLst>
              <a:ext uri="{FF2B5EF4-FFF2-40B4-BE49-F238E27FC236}">
                <a16:creationId xmlns:a16="http://schemas.microsoft.com/office/drawing/2014/main" id="{AE65B681-64EB-9761-CC2B-02E6C777EA0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0B3E45B-211C-A327-68B0-7CB80BCFE486}"/>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4261567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75D79-25E4-344A-A140-2516C615F69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82FB862-27CC-1E35-7AFA-3521DD801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58706-E61C-2389-26E6-3F8014D330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C3CECC0-017C-E8E2-E5EB-880D693D9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9613F7-5423-42BB-C30B-D35A7E59C2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A7053DC-F79B-A825-5265-C4FDDC793B3B}"/>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8" name="Footer Placeholder 7">
            <a:extLst>
              <a:ext uri="{FF2B5EF4-FFF2-40B4-BE49-F238E27FC236}">
                <a16:creationId xmlns:a16="http://schemas.microsoft.com/office/drawing/2014/main" id="{4DDE35FF-F5D5-8FB2-DEF0-68AB534210D7}"/>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4EAEEC10-6B68-7BC5-8F35-1F76316E37C7}"/>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3879346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10EA-8352-3B8D-A449-0AB1EDB397E0}"/>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1CF93A3-51A7-E8E0-5201-DDB0D958E5D6}"/>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4" name="Footer Placeholder 3">
            <a:extLst>
              <a:ext uri="{FF2B5EF4-FFF2-40B4-BE49-F238E27FC236}">
                <a16:creationId xmlns:a16="http://schemas.microsoft.com/office/drawing/2014/main" id="{8950FD92-AF59-29B7-6655-77C1735CEE24}"/>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6F891886-5478-BA73-B527-A678A85AFD5C}"/>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9639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C78EC-1B71-4925-6061-3D292BED8414}"/>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3" name="Footer Placeholder 2">
            <a:extLst>
              <a:ext uri="{FF2B5EF4-FFF2-40B4-BE49-F238E27FC236}">
                <a16:creationId xmlns:a16="http://schemas.microsoft.com/office/drawing/2014/main" id="{F24B3BBA-9E37-09E8-7B32-D81DD9B2997F}"/>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B4F5068-F3F8-000F-7A85-8F86DC22C9B0}"/>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271457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B232-3606-450C-E51B-4CE0021EE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4E9BF5F-114D-F48B-347F-5E8F0C2102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385595B-F8E3-D8DB-F658-0A1670739F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A9913D-73C5-E728-7C7C-F293AB05269F}"/>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6" name="Footer Placeholder 5">
            <a:extLst>
              <a:ext uri="{FF2B5EF4-FFF2-40B4-BE49-F238E27FC236}">
                <a16:creationId xmlns:a16="http://schemas.microsoft.com/office/drawing/2014/main" id="{6720D834-FB18-FFF1-B450-0AD2C30EBA1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39E9CE4-3499-5DFC-8217-5C00C7A4610D}"/>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3741405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73B78-9336-F054-649F-DD623EADE4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679232F-1C33-6C1B-3E78-F5A362F136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67A94D2-651D-B2F7-C2D2-CF3E89B62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233639-EBA0-DA5E-C6D2-FE259C254BC1}"/>
              </a:ext>
            </a:extLst>
          </p:cNvPr>
          <p:cNvSpPr>
            <a:spLocks noGrp="1"/>
          </p:cNvSpPr>
          <p:nvPr>
            <p:ph type="dt" sz="half" idx="10"/>
          </p:nvPr>
        </p:nvSpPr>
        <p:spPr/>
        <p:txBody>
          <a:bodyPr/>
          <a:lstStyle/>
          <a:p>
            <a:fld id="{95EC888C-2DD9-480E-9D8A-2D94D945053E}" type="datetimeFigureOut">
              <a:rPr lang="en-IN" smtClean="0"/>
              <a:t>20-02-2023</a:t>
            </a:fld>
            <a:endParaRPr lang="en-IN"/>
          </a:p>
        </p:txBody>
      </p:sp>
      <p:sp>
        <p:nvSpPr>
          <p:cNvPr id="6" name="Footer Placeholder 5">
            <a:extLst>
              <a:ext uri="{FF2B5EF4-FFF2-40B4-BE49-F238E27FC236}">
                <a16:creationId xmlns:a16="http://schemas.microsoft.com/office/drawing/2014/main" id="{E7653D28-0091-197F-06FE-85F89ADDDE4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676D38F-35AE-F6D4-7538-3601BD5DA9A4}"/>
              </a:ext>
            </a:extLst>
          </p:cNvPr>
          <p:cNvSpPr>
            <a:spLocks noGrp="1"/>
          </p:cNvSpPr>
          <p:nvPr>
            <p:ph type="sldNum" sz="quarter" idx="12"/>
          </p:nvPr>
        </p:nvSpPr>
        <p:spPr/>
        <p:txBody>
          <a:bodyPr/>
          <a:lstStyle/>
          <a:p>
            <a:fld id="{11F13ACE-8D31-44D8-AB78-43F5DC3549F9}" type="slidenum">
              <a:rPr lang="en-IN" smtClean="0"/>
              <a:t>‹#›</a:t>
            </a:fld>
            <a:endParaRPr lang="en-IN"/>
          </a:p>
        </p:txBody>
      </p:sp>
    </p:spTree>
    <p:extLst>
      <p:ext uri="{BB962C8B-B14F-4D97-AF65-F5344CB8AC3E}">
        <p14:creationId xmlns:p14="http://schemas.microsoft.com/office/powerpoint/2010/main" val="176181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70CD-17F2-74F1-B06B-4BD576C6D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0C69327-B804-5FED-8E66-3E2DB25164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9B9A35-48D0-4ED2-1C0A-AB9B1145A6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888C-2DD9-480E-9D8A-2D94D945053E}" type="datetimeFigureOut">
              <a:rPr lang="en-IN" smtClean="0"/>
              <a:t>20-02-2023</a:t>
            </a:fld>
            <a:endParaRPr lang="en-IN"/>
          </a:p>
        </p:txBody>
      </p:sp>
      <p:sp>
        <p:nvSpPr>
          <p:cNvPr id="5" name="Footer Placeholder 4">
            <a:extLst>
              <a:ext uri="{FF2B5EF4-FFF2-40B4-BE49-F238E27FC236}">
                <a16:creationId xmlns:a16="http://schemas.microsoft.com/office/drawing/2014/main" id="{A755FFFF-8B53-FFB6-60FB-7B5C6BA1D1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9F540F1E-D4A2-BCB1-F0D9-B403C34C8D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13ACE-8D31-44D8-AB78-43F5DC3549F9}" type="slidenum">
              <a:rPr lang="en-IN" smtClean="0"/>
              <a:t>‹#›</a:t>
            </a:fld>
            <a:endParaRPr lang="en-IN"/>
          </a:p>
        </p:txBody>
      </p:sp>
    </p:spTree>
    <p:extLst>
      <p:ext uri="{BB962C8B-B14F-4D97-AF65-F5344CB8AC3E}">
        <p14:creationId xmlns:p14="http://schemas.microsoft.com/office/powerpoint/2010/main" val="2750319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sciencedirect.com/science/article/pii/S2214854X2200015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jp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742D-3472-4BAE-D73C-77B58F29BA49}"/>
              </a:ext>
            </a:extLst>
          </p:cNvPr>
          <p:cNvSpPr>
            <a:spLocks noGrp="1"/>
          </p:cNvSpPr>
          <p:nvPr>
            <p:ph type="ctrTitle"/>
          </p:nvPr>
        </p:nvSpPr>
        <p:spPr>
          <a:xfrm>
            <a:off x="1438177" y="239697"/>
            <a:ext cx="9507985" cy="4092606"/>
          </a:xfrm>
        </p:spPr>
        <p:txBody>
          <a:bodyPr>
            <a:normAutofit/>
          </a:bodyPr>
          <a:lstStyle/>
          <a:p>
            <a:r>
              <a:rPr lang="en-US" sz="4400" b="1" dirty="0">
                <a:solidFill>
                  <a:schemeClr val="accent6">
                    <a:lumMod val="50000"/>
                  </a:schemeClr>
                </a:solidFill>
              </a:rPr>
              <a:t>CARDIAC ANATOMY-II</a:t>
            </a:r>
            <a:br>
              <a:rPr lang="en-US" dirty="0"/>
            </a:br>
            <a:r>
              <a:rPr lang="en-US" sz="6600" b="1" dirty="0">
                <a:solidFill>
                  <a:srgbClr val="FF0000"/>
                </a:solidFill>
              </a:rPr>
              <a:t>CORONARY ARTERIES, </a:t>
            </a:r>
            <a:br>
              <a:rPr lang="en-US" sz="6600" b="1" dirty="0">
                <a:solidFill>
                  <a:srgbClr val="FF0000"/>
                </a:solidFill>
              </a:rPr>
            </a:br>
            <a:r>
              <a:rPr lang="en-US" sz="6600" b="1" dirty="0">
                <a:solidFill>
                  <a:srgbClr val="FF0000"/>
                </a:solidFill>
              </a:rPr>
              <a:t>VENOUS DRAINAGE &amp;</a:t>
            </a:r>
            <a:br>
              <a:rPr lang="en-US" sz="6600" b="1" dirty="0">
                <a:solidFill>
                  <a:srgbClr val="FF0000"/>
                </a:solidFill>
              </a:rPr>
            </a:br>
            <a:r>
              <a:rPr lang="en-US" sz="6600" b="1" dirty="0">
                <a:solidFill>
                  <a:srgbClr val="FF0000"/>
                </a:solidFill>
              </a:rPr>
              <a:t>CONDUCTION SYSTEM</a:t>
            </a:r>
            <a:endParaRPr lang="en-IN" b="1" dirty="0">
              <a:solidFill>
                <a:srgbClr val="FF0000"/>
              </a:solidFill>
            </a:endParaRPr>
          </a:p>
        </p:txBody>
      </p:sp>
      <p:sp>
        <p:nvSpPr>
          <p:cNvPr id="3" name="Subtitle 2">
            <a:extLst>
              <a:ext uri="{FF2B5EF4-FFF2-40B4-BE49-F238E27FC236}">
                <a16:creationId xmlns:a16="http://schemas.microsoft.com/office/drawing/2014/main" id="{E7CB9750-4E75-CD0A-3762-A0E34F5DA53A}"/>
              </a:ext>
            </a:extLst>
          </p:cNvPr>
          <p:cNvSpPr>
            <a:spLocks noGrp="1"/>
          </p:cNvSpPr>
          <p:nvPr>
            <p:ph type="subTitle" idx="1"/>
          </p:nvPr>
        </p:nvSpPr>
        <p:spPr>
          <a:xfrm>
            <a:off x="1790330" y="4409906"/>
            <a:ext cx="9144000" cy="1655762"/>
          </a:xfrm>
        </p:spPr>
        <p:txBody>
          <a:bodyPr>
            <a:normAutofit lnSpcReduction="10000"/>
          </a:bodyPr>
          <a:lstStyle/>
          <a:p>
            <a:pPr algn="r"/>
            <a:r>
              <a:rPr lang="en-US" b="1" dirty="0">
                <a:solidFill>
                  <a:schemeClr val="accent5">
                    <a:lumMod val="50000"/>
                  </a:schemeClr>
                </a:solidFill>
              </a:rPr>
              <a:t>CHAIR PERSON</a:t>
            </a:r>
            <a:r>
              <a:rPr lang="en-US" b="1" dirty="0">
                <a:solidFill>
                  <a:srgbClr val="7030A0"/>
                </a:solidFill>
              </a:rPr>
              <a:t> – DR.SAM JACOB,MD,DM.,</a:t>
            </a:r>
          </a:p>
          <a:p>
            <a:pPr algn="r"/>
            <a:r>
              <a:rPr lang="en-US" b="1" dirty="0">
                <a:solidFill>
                  <a:srgbClr val="7030A0"/>
                </a:solidFill>
              </a:rPr>
              <a:t>ASST PROFESSOR</a:t>
            </a:r>
          </a:p>
          <a:p>
            <a:pPr algn="r"/>
            <a:r>
              <a:rPr lang="en-US" b="1" dirty="0">
                <a:solidFill>
                  <a:schemeClr val="accent5">
                    <a:lumMod val="50000"/>
                  </a:schemeClr>
                </a:solidFill>
              </a:rPr>
              <a:t>PRESENTOR </a:t>
            </a:r>
            <a:r>
              <a:rPr lang="en-US" b="1" dirty="0">
                <a:solidFill>
                  <a:srgbClr val="7030A0"/>
                </a:solidFill>
              </a:rPr>
              <a:t>- DR.ARAVIND KUMAR K</a:t>
            </a:r>
          </a:p>
          <a:p>
            <a:pPr algn="r"/>
            <a:r>
              <a:rPr lang="en-US" b="1" dirty="0">
                <a:solidFill>
                  <a:srgbClr val="7030A0"/>
                </a:solidFill>
              </a:rPr>
              <a:t>SR CARDIOLOGY</a:t>
            </a:r>
            <a:endParaRPr lang="en-IN" b="1" dirty="0">
              <a:solidFill>
                <a:srgbClr val="7030A0"/>
              </a:solidFill>
            </a:endParaRPr>
          </a:p>
        </p:txBody>
      </p:sp>
    </p:spTree>
    <p:extLst>
      <p:ext uri="{BB962C8B-B14F-4D97-AF65-F5344CB8AC3E}">
        <p14:creationId xmlns:p14="http://schemas.microsoft.com/office/powerpoint/2010/main" val="3483210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1FAEEF-87C3-66BF-3191-688AFF6CA100}"/>
              </a:ext>
            </a:extLst>
          </p:cNvPr>
          <p:cNvSpPr>
            <a:spLocks noGrp="1"/>
          </p:cNvSpPr>
          <p:nvPr>
            <p:ph sz="half" idx="1"/>
          </p:nvPr>
        </p:nvSpPr>
        <p:spPr>
          <a:xfrm>
            <a:off x="133166" y="328474"/>
            <a:ext cx="7066624" cy="5848489"/>
          </a:xfrm>
        </p:spPr>
        <p:txBody>
          <a:bodyPr>
            <a:normAutofit/>
          </a:bodyPr>
          <a:lstStyle/>
          <a:p>
            <a:endParaRPr lang="en-US" sz="2400" b="1" dirty="0"/>
          </a:p>
          <a:p>
            <a:endParaRPr lang="en-US" sz="2400" b="1" dirty="0"/>
          </a:p>
          <a:p>
            <a:r>
              <a:rPr lang="en-US" sz="2400" b="1" dirty="0"/>
              <a:t>Conus artery</a:t>
            </a:r>
            <a:r>
              <a:rPr lang="en-US" sz="2400" dirty="0"/>
              <a:t>(50-60%) </a:t>
            </a:r>
            <a:r>
              <a:rPr lang="en-US" sz="2400" b="1" dirty="0"/>
              <a:t>-</a:t>
            </a:r>
            <a:r>
              <a:rPr lang="en-US" sz="2400" dirty="0"/>
              <a:t> right ventricular outflow tract.</a:t>
            </a:r>
          </a:p>
          <a:p>
            <a:endParaRPr lang="en-US" sz="2400" dirty="0"/>
          </a:p>
          <a:p>
            <a:r>
              <a:rPr lang="en-US" sz="2400" dirty="0"/>
              <a:t>Forms an important collateral anastomosis (</a:t>
            </a:r>
            <a:r>
              <a:rPr lang="en-US" sz="2400" b="1" dirty="0"/>
              <a:t>circle of </a:t>
            </a:r>
            <a:r>
              <a:rPr lang="en-US" sz="2400" b="1" dirty="0" err="1"/>
              <a:t>Vieussens</a:t>
            </a:r>
            <a:r>
              <a:rPr lang="en-US" sz="2400" dirty="0"/>
              <a:t>), just below the pulmonary valve, with an analogous branch from the left anterior descending (LAD) coronary artery</a:t>
            </a:r>
          </a:p>
          <a:p>
            <a:endParaRPr lang="en-US" sz="2400" dirty="0"/>
          </a:p>
          <a:p>
            <a:r>
              <a:rPr lang="en-US" sz="2400" dirty="0"/>
              <a:t>In </a:t>
            </a:r>
            <a:r>
              <a:rPr lang="en-US" sz="2400" i="1" dirty="0"/>
              <a:t>one-third of patients</a:t>
            </a:r>
            <a:r>
              <a:rPr lang="en-US" sz="2400" dirty="0"/>
              <a:t>, the conus artery </a:t>
            </a:r>
            <a:r>
              <a:rPr lang="en-US" sz="2400" i="1" dirty="0"/>
              <a:t>arises</a:t>
            </a:r>
            <a:r>
              <a:rPr lang="en-US" sz="2400" dirty="0"/>
              <a:t> independently from </a:t>
            </a:r>
            <a:r>
              <a:rPr lang="en-US" sz="2400" i="1" dirty="0"/>
              <a:t>the aorta</a:t>
            </a:r>
            <a:r>
              <a:rPr lang="en-US" sz="2400" dirty="0"/>
              <a:t>.</a:t>
            </a:r>
            <a:endParaRPr lang="en-IN" sz="2400" dirty="0"/>
          </a:p>
        </p:txBody>
      </p:sp>
      <p:pic>
        <p:nvPicPr>
          <p:cNvPr id="6" name="Picture 5">
            <a:extLst>
              <a:ext uri="{FF2B5EF4-FFF2-40B4-BE49-F238E27FC236}">
                <a16:creationId xmlns:a16="http://schemas.microsoft.com/office/drawing/2014/main" id="{CB5E949A-0807-1C49-9428-938CB9CCA3BE}"/>
              </a:ext>
            </a:extLst>
          </p:cNvPr>
          <p:cNvPicPr>
            <a:picLocks noChangeAspect="1"/>
          </p:cNvPicPr>
          <p:nvPr/>
        </p:nvPicPr>
        <p:blipFill>
          <a:blip r:embed="rId2"/>
          <a:stretch>
            <a:fillRect/>
          </a:stretch>
        </p:blipFill>
        <p:spPr>
          <a:xfrm>
            <a:off x="7448364" y="1761396"/>
            <a:ext cx="4485815" cy="4158055"/>
          </a:xfrm>
          <a:prstGeom prst="rect">
            <a:avLst/>
          </a:prstGeom>
        </p:spPr>
      </p:pic>
    </p:spTree>
    <p:extLst>
      <p:ext uri="{BB962C8B-B14F-4D97-AF65-F5344CB8AC3E}">
        <p14:creationId xmlns:p14="http://schemas.microsoft.com/office/powerpoint/2010/main" val="946609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C95908-234C-0FAF-D303-417E478884F5}"/>
              </a:ext>
            </a:extLst>
          </p:cNvPr>
          <p:cNvSpPr>
            <a:spLocks noGrp="1"/>
          </p:cNvSpPr>
          <p:nvPr>
            <p:ph sz="half" idx="1"/>
          </p:nvPr>
        </p:nvSpPr>
        <p:spPr>
          <a:xfrm>
            <a:off x="251533" y="124287"/>
            <a:ext cx="7356630" cy="6346130"/>
          </a:xfrm>
        </p:spPr>
        <p:txBody>
          <a:bodyPr>
            <a:normAutofit/>
          </a:bodyPr>
          <a:lstStyle/>
          <a:p>
            <a:r>
              <a:rPr lang="en-US" sz="2400" dirty="0"/>
              <a:t>The infundibular septum is supplied by the </a:t>
            </a:r>
            <a:r>
              <a:rPr lang="en-US" sz="2400" i="1" dirty="0">
                <a:effectLst>
                  <a:outerShdw blurRad="38100" dist="38100" dir="2700000" algn="tl">
                    <a:srgbClr val="000000">
                      <a:alpha val="43137"/>
                    </a:srgbClr>
                  </a:outerShdw>
                </a:effectLst>
              </a:rPr>
              <a:t>descending septal artery</a:t>
            </a:r>
            <a:r>
              <a:rPr lang="en-US" sz="2400" dirty="0"/>
              <a:t>, which usually originates from the proximal right or conus artery.</a:t>
            </a:r>
          </a:p>
          <a:p>
            <a:endParaRPr lang="en-US" sz="2400" dirty="0"/>
          </a:p>
          <a:p>
            <a:r>
              <a:rPr lang="en-US" sz="2400" dirty="0"/>
              <a:t>In 70% people, the </a:t>
            </a:r>
            <a:r>
              <a:rPr lang="en-US" sz="2400" i="1" dirty="0">
                <a:effectLst>
                  <a:outerShdw blurRad="38100" dist="38100" dir="2700000" algn="tl">
                    <a:srgbClr val="000000">
                      <a:alpha val="43137"/>
                    </a:srgbClr>
                  </a:outerShdw>
                </a:effectLst>
              </a:rPr>
              <a:t>posterior descending artery</a:t>
            </a:r>
            <a:r>
              <a:rPr lang="en-US" sz="2400" dirty="0">
                <a:effectLst>
                  <a:outerShdw blurRad="38100" dist="38100" dir="2700000" algn="tl">
                    <a:srgbClr val="000000">
                      <a:alpha val="43137"/>
                    </a:srgbClr>
                  </a:outerShdw>
                </a:effectLst>
              </a:rPr>
              <a:t> </a:t>
            </a:r>
            <a:r>
              <a:rPr lang="en-US" sz="2400" dirty="0"/>
              <a:t>arises from the distal right coronary artery </a:t>
            </a:r>
          </a:p>
          <a:p>
            <a:endParaRPr lang="en-US" sz="2400" dirty="0"/>
          </a:p>
          <a:p>
            <a:r>
              <a:rPr lang="en-US" sz="2400" dirty="0"/>
              <a:t>The posterior descending and distal posterolateral branches of a dominant right coronary artery supply </a:t>
            </a:r>
          </a:p>
          <a:p>
            <a:pPr lvl="1">
              <a:buFont typeface="Wingdings" panose="05000000000000000000" pitchFamily="2" charset="2"/>
              <a:buChar char="Ø"/>
            </a:pPr>
            <a:r>
              <a:rPr lang="en-US" dirty="0"/>
              <a:t>basal and middle inferior wall, </a:t>
            </a:r>
          </a:p>
          <a:p>
            <a:pPr lvl="1">
              <a:buFont typeface="Wingdings" panose="05000000000000000000" pitchFamily="2" charset="2"/>
              <a:buChar char="Ø"/>
            </a:pPr>
            <a:r>
              <a:rPr lang="en-US" dirty="0"/>
              <a:t>basal (inlet) inferior septum, </a:t>
            </a:r>
          </a:p>
          <a:p>
            <a:pPr lvl="1">
              <a:buFont typeface="Wingdings" panose="05000000000000000000" pitchFamily="2" charset="2"/>
              <a:buChar char="Ø"/>
            </a:pPr>
            <a:r>
              <a:rPr lang="en-US" dirty="0"/>
              <a:t>right bundle branch, AV node, AV (His) bundle, posterior portion of the left bundle branch, </a:t>
            </a:r>
          </a:p>
          <a:p>
            <a:pPr lvl="1">
              <a:buFont typeface="Wingdings" panose="05000000000000000000" pitchFamily="2" charset="2"/>
              <a:buChar char="Ø"/>
            </a:pPr>
            <a:r>
              <a:rPr lang="en-US" dirty="0"/>
              <a:t>posteromedial mitral papillary muscle</a:t>
            </a:r>
            <a:endParaRPr lang="en-IN" dirty="0"/>
          </a:p>
        </p:txBody>
      </p:sp>
      <p:pic>
        <p:nvPicPr>
          <p:cNvPr id="6" name="Content Placeholder 5">
            <a:extLst>
              <a:ext uri="{FF2B5EF4-FFF2-40B4-BE49-F238E27FC236}">
                <a16:creationId xmlns:a16="http://schemas.microsoft.com/office/drawing/2014/main" id="{D85108BC-F929-1523-0EA5-1CB68DB0D4B1}"/>
              </a:ext>
            </a:extLst>
          </p:cNvPr>
          <p:cNvPicPr>
            <a:picLocks noGrp="1" noChangeAspect="1"/>
          </p:cNvPicPr>
          <p:nvPr>
            <p:ph sz="half" idx="2"/>
          </p:nvPr>
        </p:nvPicPr>
        <p:blipFill>
          <a:blip r:embed="rId2"/>
          <a:stretch>
            <a:fillRect/>
          </a:stretch>
        </p:blipFill>
        <p:spPr>
          <a:xfrm>
            <a:off x="7748775" y="266328"/>
            <a:ext cx="4191692" cy="6346131"/>
          </a:xfrm>
        </p:spPr>
      </p:pic>
    </p:spTree>
    <p:extLst>
      <p:ext uri="{BB962C8B-B14F-4D97-AF65-F5344CB8AC3E}">
        <p14:creationId xmlns:p14="http://schemas.microsoft.com/office/powerpoint/2010/main" val="2841514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415BC-51E5-0BC9-BA20-F92257BCC355}"/>
              </a:ext>
            </a:extLst>
          </p:cNvPr>
          <p:cNvSpPr>
            <a:spLocks noGrp="1"/>
          </p:cNvSpPr>
          <p:nvPr>
            <p:ph type="title"/>
          </p:nvPr>
        </p:nvSpPr>
        <p:spPr/>
        <p:txBody>
          <a:bodyPr/>
          <a:lstStyle/>
          <a:p>
            <a:r>
              <a:rPr lang="en-US" b="1" dirty="0"/>
              <a:t>3 LEVELS OF SHORT AXIS VIEWS</a:t>
            </a:r>
            <a:endParaRPr lang="en-IN" b="1" dirty="0"/>
          </a:p>
        </p:txBody>
      </p:sp>
      <p:pic>
        <p:nvPicPr>
          <p:cNvPr id="5" name="Content Placeholder 4">
            <a:extLst>
              <a:ext uri="{FF2B5EF4-FFF2-40B4-BE49-F238E27FC236}">
                <a16:creationId xmlns:a16="http://schemas.microsoft.com/office/drawing/2014/main" id="{5F0AE5F9-2FAB-ED72-63BC-1B7B6C21076C}"/>
              </a:ext>
            </a:extLst>
          </p:cNvPr>
          <p:cNvPicPr>
            <a:picLocks noGrp="1" noChangeAspect="1"/>
          </p:cNvPicPr>
          <p:nvPr>
            <p:ph idx="1"/>
          </p:nvPr>
        </p:nvPicPr>
        <p:blipFill>
          <a:blip r:embed="rId2"/>
          <a:stretch>
            <a:fillRect/>
          </a:stretch>
        </p:blipFill>
        <p:spPr>
          <a:xfrm>
            <a:off x="878884" y="2179504"/>
            <a:ext cx="10764932" cy="3999356"/>
          </a:xfrm>
        </p:spPr>
      </p:pic>
    </p:spTree>
    <p:extLst>
      <p:ext uri="{BB962C8B-B14F-4D97-AF65-F5344CB8AC3E}">
        <p14:creationId xmlns:p14="http://schemas.microsoft.com/office/powerpoint/2010/main" val="2218521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377BA-093E-C7C8-62AD-3CF612B0FDD1}"/>
              </a:ext>
            </a:extLst>
          </p:cNvPr>
          <p:cNvSpPr>
            <a:spLocks noGrp="1"/>
          </p:cNvSpPr>
          <p:nvPr>
            <p:ph idx="1"/>
          </p:nvPr>
        </p:nvSpPr>
        <p:spPr/>
        <p:txBody>
          <a:bodyPr/>
          <a:lstStyle/>
          <a:p>
            <a:endParaRPr lang="en-IN" dirty="0"/>
          </a:p>
        </p:txBody>
      </p:sp>
      <p:pic>
        <p:nvPicPr>
          <p:cNvPr id="7" name="Picture 6">
            <a:extLst>
              <a:ext uri="{FF2B5EF4-FFF2-40B4-BE49-F238E27FC236}">
                <a16:creationId xmlns:a16="http://schemas.microsoft.com/office/drawing/2014/main" id="{7CF391C1-E7CF-C1F5-7FC1-D3F8FC261842}"/>
              </a:ext>
            </a:extLst>
          </p:cNvPr>
          <p:cNvPicPr>
            <a:picLocks noChangeAspect="1"/>
          </p:cNvPicPr>
          <p:nvPr/>
        </p:nvPicPr>
        <p:blipFill>
          <a:blip r:embed="rId2"/>
          <a:stretch>
            <a:fillRect/>
          </a:stretch>
        </p:blipFill>
        <p:spPr>
          <a:xfrm>
            <a:off x="1725970" y="398052"/>
            <a:ext cx="7586709" cy="5968212"/>
          </a:xfrm>
          <a:prstGeom prst="rect">
            <a:avLst/>
          </a:prstGeom>
        </p:spPr>
      </p:pic>
    </p:spTree>
    <p:extLst>
      <p:ext uri="{BB962C8B-B14F-4D97-AF65-F5344CB8AC3E}">
        <p14:creationId xmlns:p14="http://schemas.microsoft.com/office/powerpoint/2010/main" val="3566788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C464-9FD4-8AF2-26C3-DC9BFE4936FC}"/>
              </a:ext>
            </a:extLst>
          </p:cNvPr>
          <p:cNvSpPr>
            <a:spLocks noGrp="1"/>
          </p:cNvSpPr>
          <p:nvPr>
            <p:ph type="title"/>
          </p:nvPr>
        </p:nvSpPr>
        <p:spPr/>
        <p:txBody>
          <a:bodyPr/>
          <a:lstStyle/>
          <a:p>
            <a:r>
              <a:rPr lang="en-US" b="1" dirty="0"/>
              <a:t>LEFT CORONARY ARTERY</a:t>
            </a:r>
            <a:endParaRPr lang="en-IN" b="1" dirty="0"/>
          </a:p>
        </p:txBody>
      </p:sp>
      <p:sp>
        <p:nvSpPr>
          <p:cNvPr id="3" name="Content Placeholder 2">
            <a:extLst>
              <a:ext uri="{FF2B5EF4-FFF2-40B4-BE49-F238E27FC236}">
                <a16:creationId xmlns:a16="http://schemas.microsoft.com/office/drawing/2014/main" id="{0B19ED39-BC1F-D306-B250-EA0CDAC4E214}"/>
              </a:ext>
            </a:extLst>
          </p:cNvPr>
          <p:cNvSpPr>
            <a:spLocks noGrp="1"/>
          </p:cNvSpPr>
          <p:nvPr>
            <p:ph idx="1"/>
          </p:nvPr>
        </p:nvSpPr>
        <p:spPr>
          <a:xfrm>
            <a:off x="838200" y="1825625"/>
            <a:ext cx="7383944" cy="4667250"/>
          </a:xfrm>
        </p:spPr>
        <p:txBody>
          <a:bodyPr>
            <a:normAutofit/>
          </a:bodyPr>
          <a:lstStyle/>
          <a:p>
            <a:r>
              <a:rPr lang="en-US" sz="2400" dirty="0"/>
              <a:t>The </a:t>
            </a:r>
            <a:r>
              <a:rPr lang="en-US" sz="2400" dirty="0">
                <a:effectLst>
                  <a:outerShdw blurRad="38100" dist="38100" dir="2700000" algn="tl">
                    <a:srgbClr val="000000">
                      <a:alpha val="43137"/>
                    </a:srgbClr>
                  </a:outerShdw>
                </a:effectLst>
              </a:rPr>
              <a:t>left main coronary artery </a:t>
            </a:r>
            <a:r>
              <a:rPr lang="en-US" sz="2400" dirty="0"/>
              <a:t>travels for a very short distance along the epicardium between the pulmonary trunk and left atrium.</a:t>
            </a:r>
          </a:p>
          <a:p>
            <a:endParaRPr lang="en-US" sz="2400" dirty="0"/>
          </a:p>
          <a:p>
            <a:r>
              <a:rPr lang="en-US" sz="2400" dirty="0"/>
              <a:t> It then divides into anterior descending and circumflex arteries.</a:t>
            </a:r>
          </a:p>
          <a:p>
            <a:endParaRPr lang="en-US" sz="2400" dirty="0"/>
          </a:p>
          <a:p>
            <a:r>
              <a:rPr lang="en-US" sz="2400" dirty="0"/>
              <a:t>An intermediate artery (</a:t>
            </a:r>
            <a:r>
              <a:rPr lang="en-US" sz="2400" b="1" dirty="0"/>
              <a:t>ramus intermedius</a:t>
            </a:r>
            <a:r>
              <a:rPr lang="en-US" sz="2400" dirty="0"/>
              <a:t>) also may arise at this division, thus forming a trifurcation rather than a bifurcation, and follow the course of a circumflex marginal branch</a:t>
            </a:r>
            <a:endParaRPr lang="en-IN" sz="2400" dirty="0"/>
          </a:p>
        </p:txBody>
      </p:sp>
      <p:pic>
        <p:nvPicPr>
          <p:cNvPr id="5" name="Picture 4">
            <a:extLst>
              <a:ext uri="{FF2B5EF4-FFF2-40B4-BE49-F238E27FC236}">
                <a16:creationId xmlns:a16="http://schemas.microsoft.com/office/drawing/2014/main" id="{01A5A88C-5398-5D15-C05F-C607273EA22F}"/>
              </a:ext>
            </a:extLst>
          </p:cNvPr>
          <p:cNvPicPr>
            <a:picLocks noChangeAspect="1"/>
          </p:cNvPicPr>
          <p:nvPr/>
        </p:nvPicPr>
        <p:blipFill>
          <a:blip r:embed="rId2"/>
          <a:stretch>
            <a:fillRect/>
          </a:stretch>
        </p:blipFill>
        <p:spPr>
          <a:xfrm>
            <a:off x="8222144" y="365125"/>
            <a:ext cx="3473787" cy="5890334"/>
          </a:xfrm>
          <a:prstGeom prst="rect">
            <a:avLst/>
          </a:prstGeom>
        </p:spPr>
      </p:pic>
    </p:spTree>
    <p:extLst>
      <p:ext uri="{BB962C8B-B14F-4D97-AF65-F5344CB8AC3E}">
        <p14:creationId xmlns:p14="http://schemas.microsoft.com/office/powerpoint/2010/main" val="306980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AFF79-6E46-F6D5-D987-ADDE7E383BB1}"/>
              </a:ext>
            </a:extLst>
          </p:cNvPr>
          <p:cNvSpPr>
            <a:spLocks noGrp="1"/>
          </p:cNvSpPr>
          <p:nvPr>
            <p:ph type="title"/>
          </p:nvPr>
        </p:nvSpPr>
        <p:spPr/>
        <p:txBody>
          <a:bodyPr/>
          <a:lstStyle/>
          <a:p>
            <a:r>
              <a:rPr lang="en-US" b="1" dirty="0"/>
              <a:t>LEFT ANTERIOIR DESCENDING ARTERY</a:t>
            </a:r>
            <a:endParaRPr lang="en-IN" b="1" dirty="0"/>
          </a:p>
        </p:txBody>
      </p:sp>
      <p:sp>
        <p:nvSpPr>
          <p:cNvPr id="3" name="Content Placeholder 2">
            <a:extLst>
              <a:ext uri="{FF2B5EF4-FFF2-40B4-BE49-F238E27FC236}">
                <a16:creationId xmlns:a16="http://schemas.microsoft.com/office/drawing/2014/main" id="{98AD51E6-3BAF-7F1D-D865-3AB199869D78}"/>
              </a:ext>
            </a:extLst>
          </p:cNvPr>
          <p:cNvSpPr>
            <a:spLocks noGrp="1"/>
          </p:cNvSpPr>
          <p:nvPr>
            <p:ph sz="half" idx="1"/>
          </p:nvPr>
        </p:nvSpPr>
        <p:spPr>
          <a:xfrm>
            <a:off x="559293" y="1825625"/>
            <a:ext cx="6578353" cy="4351338"/>
          </a:xfrm>
        </p:spPr>
        <p:txBody>
          <a:bodyPr>
            <a:normAutofit/>
          </a:bodyPr>
          <a:lstStyle/>
          <a:p>
            <a:r>
              <a:rPr lang="en-US" sz="2400" dirty="0"/>
              <a:t>The LAD courses within the epicardial fat of the </a:t>
            </a:r>
            <a:r>
              <a:rPr lang="en-US" sz="2400" dirty="0">
                <a:effectLst>
                  <a:outerShdw blurRad="38100" dist="38100" dir="2700000" algn="tl">
                    <a:srgbClr val="000000">
                      <a:alpha val="43137"/>
                    </a:srgbClr>
                  </a:outerShdw>
                </a:effectLst>
              </a:rPr>
              <a:t>anterior interventricular groove</a:t>
            </a:r>
            <a:r>
              <a:rPr lang="en-US" sz="2400" dirty="0"/>
              <a:t>, wraps around the cardiac apex, and travels a variable distance along the inferior interventricular groove toward the cardiac base.</a:t>
            </a:r>
          </a:p>
          <a:p>
            <a:endParaRPr lang="en-US" sz="2400" dirty="0"/>
          </a:p>
          <a:p>
            <a:r>
              <a:rPr lang="en-US" sz="2400" dirty="0"/>
              <a:t> Its </a:t>
            </a:r>
            <a:r>
              <a:rPr lang="en-US" sz="2400" dirty="0">
                <a:effectLst>
                  <a:outerShdw blurRad="38100" dist="38100" dir="2700000" algn="tl">
                    <a:srgbClr val="000000">
                      <a:alpha val="43137"/>
                    </a:srgbClr>
                  </a:outerShdw>
                </a:effectLst>
              </a:rPr>
              <a:t>septal perforating branches </a:t>
            </a:r>
            <a:r>
              <a:rPr lang="en-US" sz="2400" dirty="0"/>
              <a:t>supply the anterior septum and apical septum. </a:t>
            </a:r>
          </a:p>
          <a:p>
            <a:endParaRPr lang="en-US" sz="2400" dirty="0"/>
          </a:p>
          <a:p>
            <a:r>
              <a:rPr lang="en-US" sz="2400" dirty="0"/>
              <a:t>The first septal perforating branch supplies the </a:t>
            </a:r>
            <a:r>
              <a:rPr lang="en-US" sz="2400" dirty="0">
                <a:effectLst>
                  <a:outerShdw blurRad="38100" dist="38100" dir="2700000" algn="tl">
                    <a:srgbClr val="000000">
                      <a:alpha val="43137"/>
                    </a:srgbClr>
                  </a:outerShdw>
                </a:effectLst>
              </a:rPr>
              <a:t>AV (His) bundle and proximal left bundle branch</a:t>
            </a:r>
            <a:endParaRPr lang="en-IN" sz="2400" dirty="0">
              <a:effectLst>
                <a:outerShdw blurRad="38100" dist="38100" dir="2700000" algn="tl">
                  <a:srgbClr val="000000">
                    <a:alpha val="43137"/>
                  </a:srgbClr>
                </a:outerShdw>
              </a:effectLst>
            </a:endParaRPr>
          </a:p>
        </p:txBody>
      </p:sp>
      <p:pic>
        <p:nvPicPr>
          <p:cNvPr id="6" name="Content Placeholder 5">
            <a:extLst>
              <a:ext uri="{FF2B5EF4-FFF2-40B4-BE49-F238E27FC236}">
                <a16:creationId xmlns:a16="http://schemas.microsoft.com/office/drawing/2014/main" id="{BD431219-8056-89B7-9D2B-63D8E99ECE83}"/>
              </a:ext>
            </a:extLst>
          </p:cNvPr>
          <p:cNvPicPr>
            <a:picLocks noGrp="1" noChangeAspect="1"/>
          </p:cNvPicPr>
          <p:nvPr>
            <p:ph sz="half" idx="2"/>
          </p:nvPr>
        </p:nvPicPr>
        <p:blipFill>
          <a:blip r:embed="rId2"/>
          <a:stretch>
            <a:fillRect/>
          </a:stretch>
        </p:blipFill>
        <p:spPr>
          <a:xfrm>
            <a:off x="7013360" y="1942270"/>
            <a:ext cx="5112805" cy="4181683"/>
          </a:xfrm>
        </p:spPr>
      </p:pic>
    </p:spTree>
    <p:extLst>
      <p:ext uri="{BB962C8B-B14F-4D97-AF65-F5344CB8AC3E}">
        <p14:creationId xmlns:p14="http://schemas.microsoft.com/office/powerpoint/2010/main" val="280968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644A-4DA4-E9AC-45F2-CC8990182C4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E2FF599-441E-3A64-4BD7-4B36AE853D99}"/>
              </a:ext>
            </a:extLst>
          </p:cNvPr>
          <p:cNvSpPr>
            <a:spLocks noGrp="1"/>
          </p:cNvSpPr>
          <p:nvPr>
            <p:ph idx="1"/>
          </p:nvPr>
        </p:nvSpPr>
        <p:spPr/>
        <p:txBody>
          <a:bodyPr/>
          <a:lstStyle/>
          <a:p>
            <a:r>
              <a:rPr lang="en-US" dirty="0"/>
              <a:t>The epicardial diagonal branches of the LAD supply</a:t>
            </a:r>
          </a:p>
          <a:p>
            <a:endParaRPr lang="en-US" dirty="0"/>
          </a:p>
          <a:p>
            <a:pPr lvl="1">
              <a:buFont typeface="Wingdings" panose="05000000000000000000" pitchFamily="2" charset="2"/>
              <a:buChar char="Ø"/>
            </a:pPr>
            <a:r>
              <a:rPr lang="en-US" dirty="0"/>
              <a:t> the anterior left ventricular free wall, </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part of the anterolateral mitral papillary muscle,</a:t>
            </a:r>
          </a:p>
          <a:p>
            <a:pPr lvl="1">
              <a:buFont typeface="Wingdings" panose="05000000000000000000" pitchFamily="2" charset="2"/>
              <a:buChar char="Ø"/>
            </a:pPr>
            <a:endParaRPr lang="en-US" dirty="0"/>
          </a:p>
          <a:p>
            <a:pPr lvl="1">
              <a:buFont typeface="Wingdings" panose="05000000000000000000" pitchFamily="2" charset="2"/>
              <a:buChar char="Ø"/>
            </a:pPr>
            <a:r>
              <a:rPr lang="en-US" dirty="0"/>
              <a:t>medial one-third of the anterior right ventricular free wall.</a:t>
            </a:r>
            <a:endParaRPr lang="en-IN" dirty="0"/>
          </a:p>
          <a:p>
            <a:endParaRPr lang="en-IN" dirty="0"/>
          </a:p>
        </p:txBody>
      </p:sp>
    </p:spTree>
    <p:extLst>
      <p:ext uri="{BB962C8B-B14F-4D97-AF65-F5344CB8AC3E}">
        <p14:creationId xmlns:p14="http://schemas.microsoft.com/office/powerpoint/2010/main" val="395988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A21AA-7DA2-7391-7C80-36594A82B766}"/>
              </a:ext>
            </a:extLst>
          </p:cNvPr>
          <p:cNvSpPr>
            <a:spLocks noGrp="1"/>
          </p:cNvSpPr>
          <p:nvPr>
            <p:ph type="title"/>
          </p:nvPr>
        </p:nvSpPr>
        <p:spPr/>
        <p:txBody>
          <a:bodyPr/>
          <a:lstStyle/>
          <a:p>
            <a:r>
              <a:rPr lang="en-US" b="1" dirty="0"/>
              <a:t>CLINICAL IMPORTANCE</a:t>
            </a:r>
            <a:endParaRPr lang="en-IN" b="1" dirty="0"/>
          </a:p>
        </p:txBody>
      </p:sp>
      <p:sp>
        <p:nvSpPr>
          <p:cNvPr id="3" name="Content Placeholder 2">
            <a:extLst>
              <a:ext uri="{FF2B5EF4-FFF2-40B4-BE49-F238E27FC236}">
                <a16:creationId xmlns:a16="http://schemas.microsoft.com/office/drawing/2014/main" id="{A31734DA-A9A5-B592-7E3C-4114A6C3B05F}"/>
              </a:ext>
            </a:extLst>
          </p:cNvPr>
          <p:cNvSpPr>
            <a:spLocks noGrp="1"/>
          </p:cNvSpPr>
          <p:nvPr>
            <p:ph idx="1"/>
          </p:nvPr>
        </p:nvSpPr>
        <p:spPr/>
        <p:txBody>
          <a:bodyPr>
            <a:normAutofit/>
          </a:bodyPr>
          <a:lstStyle/>
          <a:p>
            <a:pPr marL="0" indent="0">
              <a:buNone/>
            </a:pPr>
            <a:r>
              <a:rPr lang="en-US" sz="2400" dirty="0"/>
              <a:t>   In patients with symptomatic </a:t>
            </a:r>
            <a:r>
              <a:rPr lang="en-US" sz="2400" i="1" dirty="0"/>
              <a:t>hypertrophic obstructive cardiomyopathy(HOCM)</a:t>
            </a:r>
            <a:r>
              <a:rPr lang="en-US" sz="2400" dirty="0"/>
              <a:t>, </a:t>
            </a:r>
          </a:p>
          <a:p>
            <a:pPr marL="0" indent="0">
              <a:buNone/>
            </a:pPr>
            <a:endParaRPr lang="en-US" sz="2400" dirty="0"/>
          </a:p>
          <a:p>
            <a:r>
              <a:rPr lang="en-US" sz="2400" b="1" dirty="0"/>
              <a:t>Nonsurgical septal reduction </a:t>
            </a:r>
            <a:r>
              <a:rPr lang="en-US" sz="2400" dirty="0"/>
              <a:t>by percutaneous transluminal occlusion of septal branches of the LAD is a therapeutic approach aimed at reducing the outflow gradient.</a:t>
            </a:r>
          </a:p>
          <a:p>
            <a:endParaRPr lang="en-US" sz="2400" dirty="0"/>
          </a:p>
          <a:p>
            <a:r>
              <a:rPr lang="en-US" sz="2400" dirty="0"/>
              <a:t>The </a:t>
            </a:r>
            <a:r>
              <a:rPr lang="en-US" sz="2400" dirty="0">
                <a:effectLst>
                  <a:outerShdw blurRad="38100" dist="38100" dir="2700000" algn="tl">
                    <a:srgbClr val="000000">
                      <a:alpha val="43137"/>
                    </a:srgbClr>
                  </a:outerShdw>
                </a:effectLst>
              </a:rPr>
              <a:t>septal perforating branches </a:t>
            </a:r>
            <a:r>
              <a:rPr lang="en-US" sz="2400" dirty="0"/>
              <a:t>can be </a:t>
            </a:r>
            <a:r>
              <a:rPr lang="en-US" sz="2400" dirty="0">
                <a:effectLst>
                  <a:outerShdw blurRad="38100" dist="38100" dir="2700000" algn="tl">
                    <a:srgbClr val="000000">
                      <a:alpha val="43137"/>
                    </a:srgbClr>
                  </a:outerShdw>
                </a:effectLst>
              </a:rPr>
              <a:t>accidentally ligated during the Ross procedure</a:t>
            </a:r>
            <a:r>
              <a:rPr lang="en-US" sz="2400" dirty="0"/>
              <a:t>, in which the infundibular sleeve of the pulmonary trunk is utilized as an autograft for the aortic valve </a:t>
            </a:r>
          </a:p>
          <a:p>
            <a:endParaRPr lang="en-US" sz="2400" dirty="0"/>
          </a:p>
        </p:txBody>
      </p:sp>
    </p:spTree>
    <p:extLst>
      <p:ext uri="{BB962C8B-B14F-4D97-AF65-F5344CB8AC3E}">
        <p14:creationId xmlns:p14="http://schemas.microsoft.com/office/powerpoint/2010/main" val="1263962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3F25-D4DA-6434-6273-81FD061B10C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54971132-61E3-0B84-429F-ABBB35AE7377}"/>
              </a:ext>
            </a:extLst>
          </p:cNvPr>
          <p:cNvSpPr>
            <a:spLocks noGrp="1"/>
          </p:cNvSpPr>
          <p:nvPr>
            <p:ph idx="1"/>
          </p:nvPr>
        </p:nvSpPr>
        <p:spPr/>
        <p:txBody>
          <a:bodyPr/>
          <a:lstStyle/>
          <a:p>
            <a:r>
              <a:rPr lang="en-US" dirty="0"/>
              <a:t>The most prominent branch ,left descending septal artery, </a:t>
            </a:r>
            <a:r>
              <a:rPr lang="en-US" dirty="0">
                <a:effectLst>
                  <a:outerShdw blurRad="38100" dist="38100" dir="2700000" algn="tl">
                    <a:srgbClr val="000000">
                      <a:alpha val="43137"/>
                    </a:srgbClr>
                  </a:outerShdw>
                </a:effectLst>
              </a:rPr>
              <a:t>or </a:t>
            </a:r>
            <a:r>
              <a:rPr lang="en-US" i="1" dirty="0">
                <a:effectLst>
                  <a:outerShdw blurRad="38100" dist="38100" dir="2700000" algn="tl">
                    <a:srgbClr val="000000">
                      <a:alpha val="43137"/>
                    </a:srgbClr>
                  </a:outerShdw>
                </a:effectLst>
              </a:rPr>
              <a:t>artery to the moderator band</a:t>
            </a:r>
            <a:r>
              <a:rPr lang="en-US" dirty="0"/>
              <a:t>, which supplies the latter structure before terminating at the anterior papillary muscle. </a:t>
            </a:r>
          </a:p>
          <a:p>
            <a:endParaRPr lang="en-US" dirty="0"/>
          </a:p>
          <a:p>
            <a:r>
              <a:rPr lang="en-US" dirty="0"/>
              <a:t>Obstruction of this vessel can result in </a:t>
            </a:r>
            <a:r>
              <a:rPr lang="en-US" dirty="0">
                <a:effectLst>
                  <a:outerShdw blurRad="38100" dist="38100" dir="2700000" algn="tl">
                    <a:srgbClr val="000000">
                      <a:alpha val="43137"/>
                    </a:srgbClr>
                  </a:outerShdw>
                </a:effectLst>
              </a:rPr>
              <a:t>right bundle branch block, anterior septal infarction</a:t>
            </a:r>
            <a:r>
              <a:rPr lang="en-US" dirty="0"/>
              <a:t>, or a combination of both. </a:t>
            </a:r>
          </a:p>
        </p:txBody>
      </p:sp>
    </p:spTree>
    <p:extLst>
      <p:ext uri="{BB962C8B-B14F-4D97-AF65-F5344CB8AC3E}">
        <p14:creationId xmlns:p14="http://schemas.microsoft.com/office/powerpoint/2010/main" val="4186100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33AB-852B-F5C3-95CA-A2B2276198CF}"/>
              </a:ext>
            </a:extLst>
          </p:cNvPr>
          <p:cNvSpPr>
            <a:spLocks noGrp="1"/>
          </p:cNvSpPr>
          <p:nvPr>
            <p:ph type="title"/>
          </p:nvPr>
        </p:nvSpPr>
        <p:spPr>
          <a:xfrm>
            <a:off x="838200" y="302978"/>
            <a:ext cx="10515600" cy="1325563"/>
          </a:xfrm>
        </p:spPr>
        <p:txBody>
          <a:bodyPr/>
          <a:lstStyle/>
          <a:p>
            <a:r>
              <a:rPr lang="en-US" b="1" dirty="0"/>
              <a:t>LEFT CIRCUMFLEX ARTERY</a:t>
            </a:r>
            <a:endParaRPr lang="en-IN" b="1" dirty="0"/>
          </a:p>
        </p:txBody>
      </p:sp>
      <p:sp>
        <p:nvSpPr>
          <p:cNvPr id="3" name="Content Placeholder 2">
            <a:extLst>
              <a:ext uri="{FF2B5EF4-FFF2-40B4-BE49-F238E27FC236}">
                <a16:creationId xmlns:a16="http://schemas.microsoft.com/office/drawing/2014/main" id="{7BCE278B-42D8-B831-499D-BA7722529CED}"/>
              </a:ext>
            </a:extLst>
          </p:cNvPr>
          <p:cNvSpPr>
            <a:spLocks noGrp="1"/>
          </p:cNvSpPr>
          <p:nvPr>
            <p:ph sz="half" idx="1"/>
          </p:nvPr>
        </p:nvSpPr>
        <p:spPr>
          <a:xfrm>
            <a:off x="337351" y="1669007"/>
            <a:ext cx="7910003" cy="4747658"/>
          </a:xfrm>
        </p:spPr>
        <p:txBody>
          <a:bodyPr>
            <a:normAutofit lnSpcReduction="10000"/>
          </a:bodyPr>
          <a:lstStyle/>
          <a:p>
            <a:r>
              <a:rPr lang="en-US" sz="2400" dirty="0"/>
              <a:t>The left circumflex coronary artery courses within the adipose tissue of the </a:t>
            </a:r>
            <a:r>
              <a:rPr lang="en-US" sz="2400" dirty="0">
                <a:effectLst>
                  <a:outerShdw blurRad="38100" dist="38100" dir="2700000" algn="tl">
                    <a:srgbClr val="000000">
                      <a:alpha val="43137"/>
                    </a:srgbClr>
                  </a:outerShdw>
                </a:effectLst>
              </a:rPr>
              <a:t>left atrioventricular groove</a:t>
            </a:r>
          </a:p>
          <a:p>
            <a:endParaRPr lang="en-US" sz="2400" dirty="0"/>
          </a:p>
          <a:p>
            <a:r>
              <a:rPr lang="en-US" sz="2400" dirty="0"/>
              <a:t>It commonly terminates just beyond its large obtuse marginal branch.</a:t>
            </a:r>
          </a:p>
          <a:p>
            <a:endParaRPr lang="en-US" sz="2400" dirty="0"/>
          </a:p>
          <a:p>
            <a:r>
              <a:rPr lang="en-US" sz="2400" dirty="0"/>
              <a:t>It supplies the </a:t>
            </a:r>
            <a:r>
              <a:rPr lang="en-US" sz="2400" i="1" dirty="0">
                <a:effectLst>
                  <a:outerShdw blurRad="38100" dist="38100" dir="2700000" algn="tl">
                    <a:srgbClr val="000000">
                      <a:alpha val="43137"/>
                    </a:srgbClr>
                  </a:outerShdw>
                </a:effectLst>
              </a:rPr>
              <a:t>lateral left ventricular free wall</a:t>
            </a:r>
            <a:r>
              <a:rPr lang="en-US" sz="2400" i="1" dirty="0"/>
              <a:t> </a:t>
            </a:r>
            <a:r>
              <a:rPr lang="en-US" sz="2400" dirty="0"/>
              <a:t>and a portion of the </a:t>
            </a:r>
            <a:r>
              <a:rPr lang="en-US" sz="2400" i="1" dirty="0">
                <a:effectLst>
                  <a:outerShdw blurRad="38100" dist="38100" dir="2700000" algn="tl">
                    <a:srgbClr val="000000">
                      <a:alpha val="43137"/>
                    </a:srgbClr>
                  </a:outerShdw>
                </a:effectLst>
              </a:rPr>
              <a:t>anterolateral mitral papillary muscle.</a:t>
            </a:r>
          </a:p>
          <a:p>
            <a:endParaRPr lang="en-US" sz="2400" dirty="0"/>
          </a:p>
          <a:p>
            <a:r>
              <a:rPr lang="en-US" sz="2400" dirty="0"/>
              <a:t>Along the inferior surface of the heart, the length of the right coronary artery varies inversely with that of the circumflex artery. </a:t>
            </a:r>
            <a:endParaRPr lang="en-IN" sz="2400" dirty="0"/>
          </a:p>
        </p:txBody>
      </p:sp>
      <p:pic>
        <p:nvPicPr>
          <p:cNvPr id="6" name="Content Placeholder 5">
            <a:extLst>
              <a:ext uri="{FF2B5EF4-FFF2-40B4-BE49-F238E27FC236}">
                <a16:creationId xmlns:a16="http://schemas.microsoft.com/office/drawing/2014/main" id="{EEB27AF5-AD06-55E3-94AD-5A96A29E18A1}"/>
              </a:ext>
            </a:extLst>
          </p:cNvPr>
          <p:cNvPicPr>
            <a:picLocks noGrp="1" noChangeAspect="1"/>
          </p:cNvPicPr>
          <p:nvPr>
            <p:ph sz="half" idx="2"/>
          </p:nvPr>
        </p:nvPicPr>
        <p:blipFill>
          <a:blip r:embed="rId2"/>
          <a:stretch>
            <a:fillRect/>
          </a:stretch>
        </p:blipFill>
        <p:spPr>
          <a:xfrm>
            <a:off x="8064901" y="671527"/>
            <a:ext cx="4012285" cy="4646197"/>
          </a:xfrm>
        </p:spPr>
      </p:pic>
    </p:spTree>
    <p:extLst>
      <p:ext uri="{BB962C8B-B14F-4D97-AF65-F5344CB8AC3E}">
        <p14:creationId xmlns:p14="http://schemas.microsoft.com/office/powerpoint/2010/main" val="2826782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33878-3E36-C90B-CA03-FE9B8F421B09}"/>
              </a:ext>
            </a:extLst>
          </p:cNvPr>
          <p:cNvSpPr>
            <a:spLocks noGrp="1"/>
          </p:cNvSpPr>
          <p:nvPr>
            <p:ph type="title"/>
          </p:nvPr>
        </p:nvSpPr>
        <p:spPr/>
        <p:txBody>
          <a:bodyPr/>
          <a:lstStyle/>
          <a:p>
            <a:r>
              <a:rPr lang="en-US" dirty="0"/>
              <a:t>REFERENCES:</a:t>
            </a:r>
            <a:endParaRPr lang="en-IN" dirty="0"/>
          </a:p>
        </p:txBody>
      </p:sp>
      <p:sp>
        <p:nvSpPr>
          <p:cNvPr id="3" name="Content Placeholder 2">
            <a:extLst>
              <a:ext uri="{FF2B5EF4-FFF2-40B4-BE49-F238E27FC236}">
                <a16:creationId xmlns:a16="http://schemas.microsoft.com/office/drawing/2014/main" id="{D6AC2ACF-85EA-0E8E-16BC-A548A49FB685}"/>
              </a:ext>
            </a:extLst>
          </p:cNvPr>
          <p:cNvSpPr>
            <a:spLocks noGrp="1"/>
          </p:cNvSpPr>
          <p:nvPr>
            <p:ph idx="1"/>
          </p:nvPr>
        </p:nvSpPr>
        <p:spPr/>
        <p:txBody>
          <a:bodyPr>
            <a:normAutofit fontScale="85000" lnSpcReduction="20000"/>
          </a:bodyPr>
          <a:lstStyle/>
          <a:p>
            <a:r>
              <a:rPr lang="en-US" dirty="0"/>
              <a:t>Hurst’s The Heart,15</a:t>
            </a:r>
            <a:r>
              <a:rPr lang="en-US" baseline="30000" dirty="0"/>
              <a:t>th</a:t>
            </a:r>
            <a:r>
              <a:rPr lang="en-US" dirty="0"/>
              <a:t> edition</a:t>
            </a:r>
          </a:p>
          <a:p>
            <a:r>
              <a:rPr lang="en-US" dirty="0" err="1"/>
              <a:t>Braunwald’s</a:t>
            </a:r>
            <a:r>
              <a:rPr lang="en-US" dirty="0"/>
              <a:t> Heart </a:t>
            </a:r>
            <a:r>
              <a:rPr lang="en-US" dirty="0" err="1"/>
              <a:t>diseases,a</a:t>
            </a:r>
            <a:r>
              <a:rPr lang="en-US" dirty="0"/>
              <a:t> textbook  of Cardiovascular Medicine ,12</a:t>
            </a:r>
            <a:r>
              <a:rPr lang="en-US" baseline="30000" dirty="0"/>
              <a:t>th</a:t>
            </a:r>
            <a:r>
              <a:rPr lang="en-US" dirty="0"/>
              <a:t> edition</a:t>
            </a:r>
          </a:p>
          <a:p>
            <a:r>
              <a:rPr lang="en-US" dirty="0"/>
              <a:t>Gray’s Anatomy,41</a:t>
            </a:r>
            <a:r>
              <a:rPr lang="en-US" baseline="30000" dirty="0"/>
              <a:t>st</a:t>
            </a:r>
            <a:r>
              <a:rPr lang="en-US" dirty="0"/>
              <a:t> edition</a:t>
            </a:r>
          </a:p>
          <a:p>
            <a:r>
              <a:rPr lang="en-IN" dirty="0"/>
              <a:t>J. of Cardiovasc. Trans. Res. (2013) 6:197–207 DOI 10.1007/s12265-013-9452-5 </a:t>
            </a:r>
          </a:p>
          <a:p>
            <a:r>
              <a:rPr lang="en-US" dirty="0"/>
              <a:t>ahajournals.org/ at University of Auckland on March 24, 2015,</a:t>
            </a:r>
            <a:r>
              <a:rPr lang="pt-BR" dirty="0"/>
              <a:t> doi: 10.1161/01.CIR.0000028464.12047.A6</a:t>
            </a:r>
          </a:p>
          <a:p>
            <a:r>
              <a:rPr lang="en-US" dirty="0"/>
              <a:t>D. </a:t>
            </a:r>
            <a:r>
              <a:rPr lang="en-US" dirty="0" err="1"/>
              <a:t>Korpas</a:t>
            </a:r>
            <a:r>
              <a:rPr lang="en-US" dirty="0"/>
              <a:t>, Implantable Cardiac Devices Technology, DOI 10.1007/978-1-4614-6907-0_2, 7 © Springer </a:t>
            </a:r>
            <a:r>
              <a:rPr lang="en-US" dirty="0" err="1"/>
              <a:t>Science+Business</a:t>
            </a:r>
            <a:r>
              <a:rPr lang="en-US" dirty="0"/>
              <a:t> Media New York 2013</a:t>
            </a:r>
          </a:p>
          <a:p>
            <a:pPr algn="l"/>
            <a:r>
              <a:rPr lang="en-IN" b="0" i="0" strike="noStrike" dirty="0">
                <a:effectLst/>
                <a:latin typeface="ElsevierGulliver"/>
                <a:hlinkClick r:id="rId2" tooltip="Corrigendum to “Cardiac veins, an anatomical review” [Transl. Res. Anat. 23C (2021) 100096]">
                  <a:extLst>
                    <a:ext uri="{A12FA001-AC4F-418D-AE19-62706E023703}">
                      <ahyp:hlinkClr xmlns:ahyp="http://schemas.microsoft.com/office/drawing/2018/hyperlinkcolor" val="tx"/>
                    </a:ext>
                  </a:extLst>
                </a:hlinkClick>
              </a:rPr>
              <a:t>Corrigendum to “Cardiac veins, an anatomical review” [Transl. Res. Anat. 23C (2021) 100096]</a:t>
            </a:r>
            <a:endParaRPr lang="en-IN" b="0" i="0" dirty="0">
              <a:effectLst/>
              <a:latin typeface="NexusSans"/>
            </a:endParaRPr>
          </a:p>
          <a:p>
            <a:pPr algn="l"/>
            <a:r>
              <a:rPr lang="en-IN" b="0" i="0" dirty="0">
                <a:solidFill>
                  <a:srgbClr val="2E2E2E"/>
                </a:solidFill>
                <a:effectLst/>
                <a:latin typeface="NexusSans"/>
              </a:rPr>
              <a:t>Mohammad W. Kassem, Sasha Lake, </a:t>
            </a:r>
            <a:r>
              <a:rPr lang="en-IN" b="0" i="0" dirty="0" err="1">
                <a:solidFill>
                  <a:srgbClr val="2E2E2E"/>
                </a:solidFill>
                <a:effectLst/>
                <a:latin typeface="NexusSans"/>
              </a:rPr>
              <a:t>Wallisa</a:t>
            </a:r>
            <a:r>
              <a:rPr lang="en-IN" b="0" i="0" dirty="0">
                <a:solidFill>
                  <a:srgbClr val="2E2E2E"/>
                </a:solidFill>
                <a:effectLst/>
                <a:latin typeface="NexusSans"/>
              </a:rPr>
              <a:t> Roberts, Sonja </a:t>
            </a:r>
            <a:r>
              <a:rPr lang="en-IN" b="0" i="0" dirty="0" err="1">
                <a:solidFill>
                  <a:srgbClr val="2E2E2E"/>
                </a:solidFill>
                <a:effectLst/>
                <a:latin typeface="NexusSans"/>
              </a:rPr>
              <a:t>Salandy</a:t>
            </a:r>
            <a:r>
              <a:rPr lang="en-IN" b="0" i="0" dirty="0">
                <a:solidFill>
                  <a:srgbClr val="2E2E2E"/>
                </a:solidFill>
                <a:effectLst/>
                <a:latin typeface="NexusSans"/>
              </a:rPr>
              <a:t>, </a:t>
            </a:r>
            <a:r>
              <a:rPr lang="en-IN" b="0" i="0" dirty="0" err="1">
                <a:solidFill>
                  <a:srgbClr val="2E2E2E"/>
                </a:solidFill>
                <a:effectLst/>
                <a:latin typeface="NexusSans"/>
              </a:rPr>
              <a:t>Marios</a:t>
            </a:r>
            <a:r>
              <a:rPr lang="en-IN" b="0" i="0" dirty="0">
                <a:solidFill>
                  <a:srgbClr val="2E2E2E"/>
                </a:solidFill>
                <a:effectLst/>
                <a:latin typeface="NexusSans"/>
              </a:rPr>
              <a:t> Loukas</a:t>
            </a:r>
            <a:r>
              <a:rPr lang="en-US" b="0" i="0" dirty="0">
                <a:solidFill>
                  <a:srgbClr val="2E2E2E"/>
                </a:solidFill>
                <a:effectLst/>
                <a:latin typeface="NexusSans"/>
              </a:rPr>
              <a:t> </a:t>
            </a:r>
            <a:r>
              <a:rPr lang="en-US" dirty="0"/>
              <a:t>https://doi.org/10.1016/j.tria.2020.100096</a:t>
            </a:r>
          </a:p>
          <a:p>
            <a:endParaRPr lang="en-IN" dirty="0"/>
          </a:p>
        </p:txBody>
      </p:sp>
    </p:spTree>
    <p:extLst>
      <p:ext uri="{BB962C8B-B14F-4D97-AF65-F5344CB8AC3E}">
        <p14:creationId xmlns:p14="http://schemas.microsoft.com/office/powerpoint/2010/main" val="3460615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E3A2E9-49E7-1702-BDF7-70584B4E3040}"/>
              </a:ext>
            </a:extLst>
          </p:cNvPr>
          <p:cNvPicPr>
            <a:picLocks noGrp="1" noChangeAspect="1"/>
          </p:cNvPicPr>
          <p:nvPr>
            <p:ph idx="1"/>
          </p:nvPr>
        </p:nvPicPr>
        <p:blipFill>
          <a:blip r:embed="rId2"/>
          <a:stretch>
            <a:fillRect/>
          </a:stretch>
        </p:blipFill>
        <p:spPr>
          <a:xfrm>
            <a:off x="1305017" y="232388"/>
            <a:ext cx="8016536" cy="6306342"/>
          </a:xfrm>
          <a:prstGeom prst="rect">
            <a:avLst/>
          </a:prstGeom>
        </p:spPr>
      </p:pic>
    </p:spTree>
    <p:extLst>
      <p:ext uri="{BB962C8B-B14F-4D97-AF65-F5344CB8AC3E}">
        <p14:creationId xmlns:p14="http://schemas.microsoft.com/office/powerpoint/2010/main" val="3621971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B0EB-51D2-678E-D704-1C9E2BA09487}"/>
              </a:ext>
            </a:extLst>
          </p:cNvPr>
          <p:cNvSpPr>
            <a:spLocks noGrp="1"/>
          </p:cNvSpPr>
          <p:nvPr>
            <p:ph type="title"/>
          </p:nvPr>
        </p:nvSpPr>
        <p:spPr/>
        <p:txBody>
          <a:bodyPr/>
          <a:lstStyle/>
          <a:p>
            <a:r>
              <a:rPr lang="en-US" b="1" dirty="0"/>
              <a:t>DOMINANCE SYSTEM</a:t>
            </a:r>
            <a:endParaRPr lang="en-IN" b="1" dirty="0"/>
          </a:p>
        </p:txBody>
      </p:sp>
      <p:sp>
        <p:nvSpPr>
          <p:cNvPr id="3" name="Content Placeholder 2">
            <a:extLst>
              <a:ext uri="{FF2B5EF4-FFF2-40B4-BE49-F238E27FC236}">
                <a16:creationId xmlns:a16="http://schemas.microsoft.com/office/drawing/2014/main" id="{705B30A1-8D46-3729-9EB5-0D03A042E9C0}"/>
              </a:ext>
            </a:extLst>
          </p:cNvPr>
          <p:cNvSpPr>
            <a:spLocks noGrp="1"/>
          </p:cNvSpPr>
          <p:nvPr>
            <p:ph sz="half" idx="1"/>
          </p:nvPr>
        </p:nvSpPr>
        <p:spPr>
          <a:xfrm>
            <a:off x="284085" y="1690688"/>
            <a:ext cx="5811915" cy="4802187"/>
          </a:xfrm>
        </p:spPr>
        <p:txBody>
          <a:bodyPr>
            <a:normAutofit/>
          </a:bodyPr>
          <a:lstStyle/>
          <a:p>
            <a:r>
              <a:rPr lang="en-US" sz="2400" dirty="0"/>
              <a:t>The </a:t>
            </a:r>
            <a:r>
              <a:rPr lang="en-US" sz="2400" i="1" dirty="0">
                <a:effectLst>
                  <a:outerShdw blurRad="38100" dist="38100" dir="2700000" algn="tl">
                    <a:srgbClr val="000000">
                      <a:alpha val="43137"/>
                    </a:srgbClr>
                  </a:outerShdw>
                </a:effectLst>
              </a:rPr>
              <a:t>artery that crosses the cardiac crux </a:t>
            </a:r>
            <a:r>
              <a:rPr lang="en-US" sz="2400" dirty="0"/>
              <a:t>and gives rise to the </a:t>
            </a:r>
            <a:r>
              <a:rPr lang="en-US" sz="2400" i="1" dirty="0">
                <a:effectLst>
                  <a:outerShdw blurRad="38100" dist="38100" dir="2700000" algn="tl">
                    <a:srgbClr val="000000">
                      <a:alpha val="43137"/>
                    </a:srgbClr>
                  </a:outerShdw>
                </a:effectLst>
              </a:rPr>
              <a:t>posterior descending branch</a:t>
            </a:r>
            <a:r>
              <a:rPr lang="en-US" sz="2400" dirty="0"/>
              <a:t> represents the dominant coronary artery. </a:t>
            </a:r>
          </a:p>
          <a:p>
            <a:endParaRPr lang="en-US" sz="2400" dirty="0"/>
          </a:p>
          <a:p>
            <a:r>
              <a:rPr lang="en-US" sz="2400" dirty="0"/>
              <a:t>Dominance is </a:t>
            </a:r>
            <a:r>
              <a:rPr lang="en-US" sz="2400" b="1" dirty="0"/>
              <a:t>right in 70% </a:t>
            </a:r>
            <a:r>
              <a:rPr lang="en-US" sz="2400" dirty="0"/>
              <a:t>of human hearts, left in 10%, and shared in 20%.</a:t>
            </a:r>
          </a:p>
          <a:p>
            <a:endParaRPr lang="en-US" sz="2400" dirty="0"/>
          </a:p>
          <a:p>
            <a:r>
              <a:rPr lang="en-US" sz="2400" dirty="0"/>
              <a:t>In patients with a </a:t>
            </a:r>
            <a:r>
              <a:rPr lang="en-US" sz="2400" i="1" dirty="0">
                <a:effectLst>
                  <a:outerShdw blurRad="38100" dist="38100" dir="2700000" algn="tl">
                    <a:srgbClr val="000000">
                      <a:alpha val="43137"/>
                    </a:srgbClr>
                  </a:outerShdw>
                </a:effectLst>
              </a:rPr>
              <a:t>congenitally bicuspid aortic valve</a:t>
            </a:r>
            <a:r>
              <a:rPr lang="en-US" sz="2400" dirty="0"/>
              <a:t>, the incidence </a:t>
            </a:r>
            <a:r>
              <a:rPr lang="en-US" sz="2400" i="1" dirty="0"/>
              <a:t>of </a:t>
            </a:r>
            <a:r>
              <a:rPr lang="en-US" sz="2400" i="1" dirty="0">
                <a:effectLst>
                  <a:outerShdw blurRad="38100" dist="38100" dir="2700000" algn="tl">
                    <a:srgbClr val="000000">
                      <a:alpha val="43137"/>
                    </a:srgbClr>
                  </a:outerShdw>
                </a:effectLst>
              </a:rPr>
              <a:t>left coronary dominance is 25% to 30%.</a:t>
            </a:r>
            <a:endParaRPr lang="en-IN" sz="2400" i="1" dirty="0">
              <a:effectLst>
                <a:outerShdw blurRad="38100" dist="38100" dir="2700000" algn="tl">
                  <a:srgbClr val="000000">
                    <a:alpha val="43137"/>
                  </a:srgbClr>
                </a:outerShdw>
              </a:effectLst>
            </a:endParaRPr>
          </a:p>
        </p:txBody>
      </p:sp>
      <p:pic>
        <p:nvPicPr>
          <p:cNvPr id="6" name="Content Placeholder 5">
            <a:extLst>
              <a:ext uri="{FF2B5EF4-FFF2-40B4-BE49-F238E27FC236}">
                <a16:creationId xmlns:a16="http://schemas.microsoft.com/office/drawing/2014/main" id="{9E162579-C74E-AFE6-5835-D85581696FD5}"/>
              </a:ext>
            </a:extLst>
          </p:cNvPr>
          <p:cNvPicPr>
            <a:picLocks noGrp="1" noChangeAspect="1"/>
          </p:cNvPicPr>
          <p:nvPr>
            <p:ph sz="half" idx="2"/>
          </p:nvPr>
        </p:nvPicPr>
        <p:blipFill>
          <a:blip r:embed="rId2"/>
          <a:stretch>
            <a:fillRect/>
          </a:stretch>
        </p:blipFill>
        <p:spPr>
          <a:xfrm>
            <a:off x="6095999" y="2205818"/>
            <a:ext cx="6050151" cy="3156292"/>
          </a:xfrm>
        </p:spPr>
      </p:pic>
    </p:spTree>
    <p:extLst>
      <p:ext uri="{BB962C8B-B14F-4D97-AF65-F5344CB8AC3E}">
        <p14:creationId xmlns:p14="http://schemas.microsoft.com/office/powerpoint/2010/main" val="710056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66671-3BFB-2037-7844-0CE9C758F828}"/>
              </a:ext>
            </a:extLst>
          </p:cNvPr>
          <p:cNvSpPr>
            <a:spLocks noGrp="1"/>
          </p:cNvSpPr>
          <p:nvPr>
            <p:ph type="title"/>
          </p:nvPr>
        </p:nvSpPr>
        <p:spPr>
          <a:xfrm>
            <a:off x="935854" y="2766218"/>
            <a:ext cx="10515600" cy="1325563"/>
          </a:xfrm>
        </p:spPr>
        <p:txBody>
          <a:bodyPr/>
          <a:lstStyle/>
          <a:p>
            <a:pPr algn="ctr"/>
            <a:r>
              <a:rPr lang="en-US" b="1" dirty="0"/>
              <a:t>CORONARY ANOMALIES</a:t>
            </a:r>
            <a:endParaRPr lang="en-IN" b="1" dirty="0"/>
          </a:p>
        </p:txBody>
      </p:sp>
    </p:spTree>
    <p:extLst>
      <p:ext uri="{BB962C8B-B14F-4D97-AF65-F5344CB8AC3E}">
        <p14:creationId xmlns:p14="http://schemas.microsoft.com/office/powerpoint/2010/main" val="237567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91C345-0298-AE07-13E8-47F275E8E111}"/>
              </a:ext>
            </a:extLst>
          </p:cNvPr>
          <p:cNvPicPr>
            <a:picLocks noChangeAspect="1"/>
          </p:cNvPicPr>
          <p:nvPr/>
        </p:nvPicPr>
        <p:blipFill>
          <a:blip r:embed="rId2"/>
          <a:stretch>
            <a:fillRect/>
          </a:stretch>
        </p:blipFill>
        <p:spPr>
          <a:xfrm>
            <a:off x="2068498" y="29105"/>
            <a:ext cx="7581530" cy="6781835"/>
          </a:xfrm>
          <a:prstGeom prst="rect">
            <a:avLst/>
          </a:prstGeom>
        </p:spPr>
      </p:pic>
      <p:sp>
        <p:nvSpPr>
          <p:cNvPr id="7" name="Arrow: Right 6">
            <a:extLst>
              <a:ext uri="{FF2B5EF4-FFF2-40B4-BE49-F238E27FC236}">
                <a16:creationId xmlns:a16="http://schemas.microsoft.com/office/drawing/2014/main" id="{C16B0CEE-9147-2BC6-ECA3-AD3215D9151A}"/>
              </a:ext>
            </a:extLst>
          </p:cNvPr>
          <p:cNvSpPr/>
          <p:nvPr/>
        </p:nvSpPr>
        <p:spPr>
          <a:xfrm>
            <a:off x="1247313" y="204188"/>
            <a:ext cx="821185" cy="2485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8" name="Arrow: Right 7">
            <a:extLst>
              <a:ext uri="{FF2B5EF4-FFF2-40B4-BE49-F238E27FC236}">
                <a16:creationId xmlns:a16="http://schemas.microsoft.com/office/drawing/2014/main" id="{0BF6DC9E-8BE2-C60E-FBDF-249446D22B92}"/>
              </a:ext>
            </a:extLst>
          </p:cNvPr>
          <p:cNvSpPr/>
          <p:nvPr/>
        </p:nvSpPr>
        <p:spPr>
          <a:xfrm>
            <a:off x="1247312" y="5132775"/>
            <a:ext cx="821185" cy="2485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
        <p:nvSpPr>
          <p:cNvPr id="9" name="Arrow: Right 8">
            <a:extLst>
              <a:ext uri="{FF2B5EF4-FFF2-40B4-BE49-F238E27FC236}">
                <a16:creationId xmlns:a16="http://schemas.microsoft.com/office/drawing/2014/main" id="{283AA4DD-D413-1A58-813C-ECCF5A98EEA1}"/>
              </a:ext>
            </a:extLst>
          </p:cNvPr>
          <p:cNvSpPr/>
          <p:nvPr/>
        </p:nvSpPr>
        <p:spPr>
          <a:xfrm>
            <a:off x="1247311" y="5918592"/>
            <a:ext cx="821185" cy="24857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00B050"/>
              </a:solidFill>
            </a:endParaRPr>
          </a:p>
        </p:txBody>
      </p:sp>
    </p:spTree>
    <p:extLst>
      <p:ext uri="{BB962C8B-B14F-4D97-AF65-F5344CB8AC3E}">
        <p14:creationId xmlns:p14="http://schemas.microsoft.com/office/powerpoint/2010/main" val="214389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2D2087-9EF6-1752-F948-FDCDD0E97117}"/>
              </a:ext>
            </a:extLst>
          </p:cNvPr>
          <p:cNvPicPr>
            <a:picLocks noGrp="1" noChangeAspect="1"/>
          </p:cNvPicPr>
          <p:nvPr>
            <p:ph idx="1"/>
          </p:nvPr>
        </p:nvPicPr>
        <p:blipFill>
          <a:blip r:embed="rId2"/>
          <a:stretch>
            <a:fillRect/>
          </a:stretch>
        </p:blipFill>
        <p:spPr>
          <a:xfrm>
            <a:off x="1580229" y="391941"/>
            <a:ext cx="8256232" cy="6056544"/>
          </a:xfrm>
        </p:spPr>
      </p:pic>
    </p:spTree>
    <p:extLst>
      <p:ext uri="{BB962C8B-B14F-4D97-AF65-F5344CB8AC3E}">
        <p14:creationId xmlns:p14="http://schemas.microsoft.com/office/powerpoint/2010/main" val="4072275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8089-A529-2CD8-3382-90E714028F3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0CDF1886-382E-6B84-F469-EF852D44C513}"/>
              </a:ext>
            </a:extLst>
          </p:cNvPr>
          <p:cNvSpPr>
            <a:spLocks noGrp="1"/>
          </p:cNvSpPr>
          <p:nvPr>
            <p:ph sz="half" idx="1"/>
          </p:nvPr>
        </p:nvSpPr>
        <p:spPr/>
        <p:txBody>
          <a:bodyPr/>
          <a:lstStyle/>
          <a:p>
            <a:endParaRPr lang="en-IN"/>
          </a:p>
        </p:txBody>
      </p:sp>
      <p:sp>
        <p:nvSpPr>
          <p:cNvPr id="4" name="Content Placeholder 3">
            <a:extLst>
              <a:ext uri="{FF2B5EF4-FFF2-40B4-BE49-F238E27FC236}">
                <a16:creationId xmlns:a16="http://schemas.microsoft.com/office/drawing/2014/main" id="{999C1CC7-2108-B0F0-D82B-42AD3CE9B79F}"/>
              </a:ext>
            </a:extLst>
          </p:cNvPr>
          <p:cNvSpPr>
            <a:spLocks noGrp="1"/>
          </p:cNvSpPr>
          <p:nvPr>
            <p:ph sz="half" idx="2"/>
          </p:nvPr>
        </p:nvSpPr>
        <p:spPr/>
        <p:txBody>
          <a:bodyPr/>
          <a:lstStyle/>
          <a:p>
            <a:endParaRPr lang="en-IN"/>
          </a:p>
        </p:txBody>
      </p:sp>
      <p:pic>
        <p:nvPicPr>
          <p:cNvPr id="6" name="Picture 5">
            <a:extLst>
              <a:ext uri="{FF2B5EF4-FFF2-40B4-BE49-F238E27FC236}">
                <a16:creationId xmlns:a16="http://schemas.microsoft.com/office/drawing/2014/main" id="{0954A992-1111-F6CB-3BA1-C592FF7F2B3C}"/>
              </a:ext>
            </a:extLst>
          </p:cNvPr>
          <p:cNvPicPr>
            <a:picLocks noChangeAspect="1"/>
          </p:cNvPicPr>
          <p:nvPr/>
        </p:nvPicPr>
        <p:blipFill>
          <a:blip r:embed="rId2"/>
          <a:stretch>
            <a:fillRect/>
          </a:stretch>
        </p:blipFill>
        <p:spPr>
          <a:xfrm>
            <a:off x="845470" y="87434"/>
            <a:ext cx="10515600" cy="6684552"/>
          </a:xfrm>
          <a:prstGeom prst="rect">
            <a:avLst/>
          </a:prstGeom>
        </p:spPr>
      </p:pic>
    </p:spTree>
    <p:extLst>
      <p:ext uri="{BB962C8B-B14F-4D97-AF65-F5344CB8AC3E}">
        <p14:creationId xmlns:p14="http://schemas.microsoft.com/office/powerpoint/2010/main" val="96103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C60A27-5B38-1022-EF16-07523458E09E}"/>
              </a:ext>
            </a:extLst>
          </p:cNvPr>
          <p:cNvPicPr>
            <a:picLocks noGrp="1" noChangeAspect="1"/>
          </p:cNvPicPr>
          <p:nvPr>
            <p:ph idx="1"/>
          </p:nvPr>
        </p:nvPicPr>
        <p:blipFill>
          <a:blip r:embed="rId2"/>
          <a:stretch>
            <a:fillRect/>
          </a:stretch>
        </p:blipFill>
        <p:spPr>
          <a:xfrm>
            <a:off x="2210539" y="220675"/>
            <a:ext cx="6880194" cy="6551557"/>
          </a:xfrm>
        </p:spPr>
      </p:pic>
    </p:spTree>
    <p:extLst>
      <p:ext uri="{BB962C8B-B14F-4D97-AF65-F5344CB8AC3E}">
        <p14:creationId xmlns:p14="http://schemas.microsoft.com/office/powerpoint/2010/main" val="1269787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3D46D1-E04A-F574-39DE-CD4E764191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8484" y="679534"/>
            <a:ext cx="9188389" cy="5335392"/>
          </a:xfrm>
        </p:spPr>
      </p:pic>
    </p:spTree>
    <p:extLst>
      <p:ext uri="{BB962C8B-B14F-4D97-AF65-F5344CB8AC3E}">
        <p14:creationId xmlns:p14="http://schemas.microsoft.com/office/powerpoint/2010/main" val="2661988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C8CE-98DC-49FF-C15E-DF5C22F51288}"/>
              </a:ext>
            </a:extLst>
          </p:cNvPr>
          <p:cNvSpPr>
            <a:spLocks noGrp="1"/>
          </p:cNvSpPr>
          <p:nvPr>
            <p:ph type="title"/>
          </p:nvPr>
        </p:nvSpPr>
        <p:spPr>
          <a:xfrm>
            <a:off x="838200" y="0"/>
            <a:ext cx="10515600" cy="1325563"/>
          </a:xfrm>
        </p:spPr>
        <p:txBody>
          <a:bodyPr/>
          <a:lstStyle/>
          <a:p>
            <a:pPr algn="ctr"/>
            <a:r>
              <a:rPr lang="en-US" b="1" dirty="0">
                <a:effectLst>
                  <a:outerShdw blurRad="38100" dist="38100" dir="2700000" algn="tl">
                    <a:srgbClr val="000000">
                      <a:alpha val="43137"/>
                    </a:srgbClr>
                  </a:outerShdw>
                </a:effectLst>
              </a:rPr>
              <a:t>CORONARIES IN CAG</a:t>
            </a:r>
            <a:endParaRPr lang="en-IN"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41163AB-7BFE-D5C2-97C2-851D365EC458}"/>
              </a:ext>
            </a:extLst>
          </p:cNvPr>
          <p:cNvSpPr>
            <a:spLocks noGrp="1"/>
          </p:cNvSpPr>
          <p:nvPr>
            <p:ph idx="1"/>
          </p:nvPr>
        </p:nvSpPr>
        <p:spPr/>
        <p:txBody>
          <a:bodyPr/>
          <a:lstStyle/>
          <a:p>
            <a:endParaRPr lang="en-IN" dirty="0"/>
          </a:p>
        </p:txBody>
      </p:sp>
      <p:pic>
        <p:nvPicPr>
          <p:cNvPr id="5" name="Picture 4">
            <a:extLst>
              <a:ext uri="{FF2B5EF4-FFF2-40B4-BE49-F238E27FC236}">
                <a16:creationId xmlns:a16="http://schemas.microsoft.com/office/drawing/2014/main" id="{0C1FFD1A-84D0-9469-25B0-7C5427538656}"/>
              </a:ext>
            </a:extLst>
          </p:cNvPr>
          <p:cNvPicPr>
            <a:picLocks noChangeAspect="1"/>
          </p:cNvPicPr>
          <p:nvPr/>
        </p:nvPicPr>
        <p:blipFill>
          <a:blip r:embed="rId2"/>
          <a:stretch>
            <a:fillRect/>
          </a:stretch>
        </p:blipFill>
        <p:spPr>
          <a:xfrm>
            <a:off x="585926" y="967644"/>
            <a:ext cx="10234474" cy="5808477"/>
          </a:xfrm>
          <a:prstGeom prst="rect">
            <a:avLst/>
          </a:prstGeom>
        </p:spPr>
      </p:pic>
    </p:spTree>
    <p:extLst>
      <p:ext uri="{BB962C8B-B14F-4D97-AF65-F5344CB8AC3E}">
        <p14:creationId xmlns:p14="http://schemas.microsoft.com/office/powerpoint/2010/main" val="168662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E3B2B2-7746-A988-4591-814726B83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468" y="163803"/>
            <a:ext cx="8358827" cy="6583225"/>
          </a:xfrm>
          <a:prstGeom prst="rect">
            <a:avLst/>
          </a:prstGeom>
        </p:spPr>
      </p:pic>
    </p:spTree>
    <p:extLst>
      <p:ext uri="{BB962C8B-B14F-4D97-AF65-F5344CB8AC3E}">
        <p14:creationId xmlns:p14="http://schemas.microsoft.com/office/powerpoint/2010/main" val="1288473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F100B-77FB-0530-16B5-64082A7A1381}"/>
              </a:ext>
            </a:extLst>
          </p:cNvPr>
          <p:cNvSpPr>
            <a:spLocks noGrp="1"/>
          </p:cNvSpPr>
          <p:nvPr>
            <p:ph type="title"/>
          </p:nvPr>
        </p:nvSpPr>
        <p:spPr/>
        <p:txBody>
          <a:bodyPr/>
          <a:lstStyle/>
          <a:p>
            <a:r>
              <a:rPr lang="en-US" b="1" dirty="0"/>
              <a:t>INTRODUCTION</a:t>
            </a:r>
            <a:endParaRPr lang="en-IN" b="1" dirty="0"/>
          </a:p>
        </p:txBody>
      </p:sp>
      <p:sp>
        <p:nvSpPr>
          <p:cNvPr id="3" name="Content Placeholder 2">
            <a:extLst>
              <a:ext uri="{FF2B5EF4-FFF2-40B4-BE49-F238E27FC236}">
                <a16:creationId xmlns:a16="http://schemas.microsoft.com/office/drawing/2014/main" id="{7652E7C9-75EC-2DF3-42A5-9A177E024784}"/>
              </a:ext>
            </a:extLst>
          </p:cNvPr>
          <p:cNvSpPr>
            <a:spLocks noGrp="1"/>
          </p:cNvSpPr>
          <p:nvPr>
            <p:ph idx="1"/>
          </p:nvPr>
        </p:nvSpPr>
        <p:spPr>
          <a:xfrm>
            <a:off x="589626" y="1958836"/>
            <a:ext cx="7250892" cy="4351338"/>
          </a:xfrm>
        </p:spPr>
        <p:txBody>
          <a:bodyPr>
            <a:normAutofit/>
          </a:bodyPr>
          <a:lstStyle/>
          <a:p>
            <a:r>
              <a:rPr lang="en-US" sz="2400" dirty="0"/>
              <a:t>All structures of our body are most effectively described following the convention of the anatomical position relative to the coordinates formed by the frontal, coronal, and sagittal planes of the body.</a:t>
            </a:r>
          </a:p>
          <a:p>
            <a:endParaRPr lang="en-US" sz="2400" dirty="0"/>
          </a:p>
          <a:p>
            <a:r>
              <a:rPr lang="en-US" sz="2400" dirty="0"/>
              <a:t>But the most popular names for cardiac structures are based on the </a:t>
            </a:r>
            <a:r>
              <a:rPr lang="en-US" sz="2400" i="1" dirty="0">
                <a:effectLst>
                  <a:outerShdw blurRad="38100" dist="38100" dir="2700000" algn="tl">
                    <a:srgbClr val="000000">
                      <a:alpha val="43137"/>
                    </a:srgbClr>
                  </a:outerShdw>
                </a:effectLst>
              </a:rPr>
              <a:t>“Valentine” arrangement</a:t>
            </a:r>
            <a:r>
              <a:rPr lang="en-US" sz="2400" dirty="0"/>
              <a:t>, where the heart is considered as standing on its apex, rotated through approximately 45° in the right-to-left and </a:t>
            </a:r>
            <a:r>
              <a:rPr lang="en-US" sz="2400" dirty="0" err="1"/>
              <a:t>postero</a:t>
            </a:r>
            <a:r>
              <a:rPr lang="en-US" sz="2400" dirty="0"/>
              <a:t>-anterior planes relative to its position within the body</a:t>
            </a:r>
          </a:p>
          <a:p>
            <a:endParaRPr lang="en-US" sz="2400" dirty="0"/>
          </a:p>
        </p:txBody>
      </p:sp>
      <p:pic>
        <p:nvPicPr>
          <p:cNvPr id="5" name="Picture 4">
            <a:extLst>
              <a:ext uri="{FF2B5EF4-FFF2-40B4-BE49-F238E27FC236}">
                <a16:creationId xmlns:a16="http://schemas.microsoft.com/office/drawing/2014/main" id="{25E623FE-DC85-1978-1A31-63C56F108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0012" y="2884292"/>
            <a:ext cx="2751713" cy="2751713"/>
          </a:xfrm>
          <a:prstGeom prst="rect">
            <a:avLst/>
          </a:prstGeom>
        </p:spPr>
      </p:pic>
      <p:pic>
        <p:nvPicPr>
          <p:cNvPr id="7" name="Picture 6">
            <a:extLst>
              <a:ext uri="{FF2B5EF4-FFF2-40B4-BE49-F238E27FC236}">
                <a16:creationId xmlns:a16="http://schemas.microsoft.com/office/drawing/2014/main" id="{867501D3-2600-E4B3-1518-B4BEFE5F963E}"/>
              </a:ext>
            </a:extLst>
          </p:cNvPr>
          <p:cNvPicPr>
            <a:picLocks noChangeAspect="1"/>
          </p:cNvPicPr>
          <p:nvPr/>
        </p:nvPicPr>
        <p:blipFill>
          <a:blip r:embed="rId3"/>
          <a:stretch>
            <a:fillRect/>
          </a:stretch>
        </p:blipFill>
        <p:spPr>
          <a:xfrm>
            <a:off x="8009192" y="597223"/>
            <a:ext cx="4114975" cy="2030567"/>
          </a:xfrm>
          <a:prstGeom prst="rect">
            <a:avLst/>
          </a:prstGeom>
        </p:spPr>
      </p:pic>
    </p:spTree>
    <p:extLst>
      <p:ext uri="{BB962C8B-B14F-4D97-AF65-F5344CB8AC3E}">
        <p14:creationId xmlns:p14="http://schemas.microsoft.com/office/powerpoint/2010/main" val="205704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E62F3-94F5-D5F8-98B4-C1123AF75AC7}"/>
              </a:ext>
            </a:extLst>
          </p:cNvPr>
          <p:cNvSpPr>
            <a:spLocks noGrp="1"/>
          </p:cNvSpPr>
          <p:nvPr>
            <p:ph type="title"/>
          </p:nvPr>
        </p:nvSpPr>
        <p:spPr/>
        <p:txBody>
          <a:bodyPr/>
          <a:lstStyle/>
          <a:p>
            <a:endParaRPr lang="en-IN"/>
          </a:p>
        </p:txBody>
      </p:sp>
      <p:pic>
        <p:nvPicPr>
          <p:cNvPr id="4" name="Content Placeholder 4">
            <a:extLst>
              <a:ext uri="{FF2B5EF4-FFF2-40B4-BE49-F238E27FC236}">
                <a16:creationId xmlns:a16="http://schemas.microsoft.com/office/drawing/2014/main" id="{B7993D25-D0F8-B77A-1573-36DD71EB79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917" y="86241"/>
            <a:ext cx="8859914" cy="6644936"/>
          </a:xfrm>
        </p:spPr>
      </p:pic>
    </p:spTree>
    <p:extLst>
      <p:ext uri="{BB962C8B-B14F-4D97-AF65-F5344CB8AC3E}">
        <p14:creationId xmlns:p14="http://schemas.microsoft.com/office/powerpoint/2010/main" val="1157989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30728F8C-5077-2E66-3900-2706BD03E6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9421" y="0"/>
            <a:ext cx="6844683" cy="6844683"/>
          </a:xfrm>
        </p:spPr>
      </p:pic>
    </p:spTree>
    <p:extLst>
      <p:ext uri="{BB962C8B-B14F-4D97-AF65-F5344CB8AC3E}">
        <p14:creationId xmlns:p14="http://schemas.microsoft.com/office/powerpoint/2010/main" val="754994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49C1-B6A7-5A9A-A601-396AC26844F6}"/>
              </a:ext>
            </a:extLst>
          </p:cNvPr>
          <p:cNvSpPr>
            <a:spLocks noGrp="1"/>
          </p:cNvSpPr>
          <p:nvPr>
            <p:ph type="title"/>
          </p:nvPr>
        </p:nvSpPr>
        <p:spPr>
          <a:xfrm>
            <a:off x="758301" y="742110"/>
            <a:ext cx="10515600" cy="1325563"/>
          </a:xfrm>
        </p:spPr>
        <p:txBody>
          <a:bodyPr/>
          <a:lstStyle/>
          <a:p>
            <a:pPr algn="ctr"/>
            <a:r>
              <a:rPr lang="en-US" b="1" dirty="0">
                <a:effectLst>
                  <a:outerShdw blurRad="38100" dist="38100" dir="2700000" algn="tl">
                    <a:srgbClr val="000000">
                      <a:alpha val="43137"/>
                    </a:srgbClr>
                  </a:outerShdw>
                </a:effectLst>
              </a:rPr>
              <a:t>VENOUS DRAINAGE OF HEART &amp;</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 EP APPLICATIONS</a:t>
            </a:r>
            <a:endParaRPr lang="en-IN" b="1"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D78CECDC-449B-55EB-2CE5-C7E9264644D9}"/>
              </a:ext>
            </a:extLst>
          </p:cNvPr>
          <p:cNvPicPr>
            <a:picLocks noChangeAspect="1"/>
          </p:cNvPicPr>
          <p:nvPr/>
        </p:nvPicPr>
        <p:blipFill>
          <a:blip r:embed="rId2"/>
          <a:stretch>
            <a:fillRect/>
          </a:stretch>
        </p:blipFill>
        <p:spPr>
          <a:xfrm>
            <a:off x="2050742" y="2545777"/>
            <a:ext cx="8362765" cy="4000632"/>
          </a:xfrm>
          <a:prstGeom prst="rect">
            <a:avLst/>
          </a:prstGeom>
        </p:spPr>
      </p:pic>
    </p:spTree>
    <p:extLst>
      <p:ext uri="{BB962C8B-B14F-4D97-AF65-F5344CB8AC3E}">
        <p14:creationId xmlns:p14="http://schemas.microsoft.com/office/powerpoint/2010/main" val="2100116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C000-4526-BB06-50E3-FAAFF19C7281}"/>
              </a:ext>
            </a:extLst>
          </p:cNvPr>
          <p:cNvSpPr>
            <a:spLocks noGrp="1"/>
          </p:cNvSpPr>
          <p:nvPr>
            <p:ph type="title"/>
          </p:nvPr>
        </p:nvSpPr>
        <p:spPr/>
        <p:txBody>
          <a:bodyPr/>
          <a:lstStyle/>
          <a:p>
            <a:r>
              <a:rPr lang="en-US" b="1" dirty="0"/>
              <a:t>CLASSIFICATION OF CARDIAC VEINS</a:t>
            </a:r>
            <a:endParaRPr lang="en-IN" b="1" dirty="0"/>
          </a:p>
        </p:txBody>
      </p:sp>
      <p:sp>
        <p:nvSpPr>
          <p:cNvPr id="3" name="Content Placeholder 2">
            <a:extLst>
              <a:ext uri="{FF2B5EF4-FFF2-40B4-BE49-F238E27FC236}">
                <a16:creationId xmlns:a16="http://schemas.microsoft.com/office/drawing/2014/main" id="{4A14C931-1B18-83B1-3BFC-F145FF2DC228}"/>
              </a:ext>
            </a:extLst>
          </p:cNvPr>
          <p:cNvSpPr>
            <a:spLocks noGrp="1"/>
          </p:cNvSpPr>
          <p:nvPr>
            <p:ph idx="1"/>
          </p:nvPr>
        </p:nvSpPr>
        <p:spPr/>
        <p:txBody>
          <a:bodyPr/>
          <a:lstStyle/>
          <a:p>
            <a:endParaRPr lang="en-US" dirty="0"/>
          </a:p>
          <a:p>
            <a:r>
              <a:rPr lang="en-US" dirty="0"/>
              <a:t>Topographical classification</a:t>
            </a:r>
          </a:p>
          <a:p>
            <a:endParaRPr lang="en-US" dirty="0"/>
          </a:p>
          <a:p>
            <a:r>
              <a:rPr lang="en-US" dirty="0"/>
              <a:t>Modern classification</a:t>
            </a:r>
          </a:p>
          <a:p>
            <a:endParaRPr lang="en-US" dirty="0"/>
          </a:p>
          <a:p>
            <a:r>
              <a:rPr lang="en-US" dirty="0"/>
              <a:t>Segmental classification </a:t>
            </a:r>
          </a:p>
          <a:p>
            <a:endParaRPr lang="en-US" dirty="0"/>
          </a:p>
          <a:p>
            <a:endParaRPr lang="en-US" dirty="0"/>
          </a:p>
        </p:txBody>
      </p:sp>
    </p:spTree>
    <p:extLst>
      <p:ext uri="{BB962C8B-B14F-4D97-AF65-F5344CB8AC3E}">
        <p14:creationId xmlns:p14="http://schemas.microsoft.com/office/powerpoint/2010/main" val="118720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949A-9EB7-D022-33FE-61FCD68F92F6}"/>
              </a:ext>
            </a:extLst>
          </p:cNvPr>
          <p:cNvSpPr>
            <a:spLocks noGrp="1"/>
          </p:cNvSpPr>
          <p:nvPr>
            <p:ph type="title"/>
          </p:nvPr>
        </p:nvSpPr>
        <p:spPr/>
        <p:txBody>
          <a:bodyPr/>
          <a:lstStyle/>
          <a:p>
            <a:r>
              <a:rPr lang="en-US" b="1" dirty="0"/>
              <a:t>TOPOGRAPHICAL CLASSIFICATION</a:t>
            </a:r>
            <a:endParaRPr lang="en-IN" b="1" dirty="0"/>
          </a:p>
        </p:txBody>
      </p:sp>
      <p:sp>
        <p:nvSpPr>
          <p:cNvPr id="3" name="Content Placeholder 2">
            <a:extLst>
              <a:ext uri="{FF2B5EF4-FFF2-40B4-BE49-F238E27FC236}">
                <a16:creationId xmlns:a16="http://schemas.microsoft.com/office/drawing/2014/main" id="{741C8AA5-A658-AF20-A5E1-575640CE472E}"/>
              </a:ext>
            </a:extLst>
          </p:cNvPr>
          <p:cNvSpPr>
            <a:spLocks noGrp="1"/>
          </p:cNvSpPr>
          <p:nvPr>
            <p:ph idx="1"/>
          </p:nvPr>
        </p:nvSpPr>
        <p:spPr/>
        <p:txBody>
          <a:bodyPr/>
          <a:lstStyle/>
          <a:p>
            <a:endParaRPr lang="en-US" dirty="0"/>
          </a:p>
          <a:p>
            <a:r>
              <a:rPr lang="en-US" dirty="0"/>
              <a:t>3 groups</a:t>
            </a:r>
          </a:p>
          <a:p>
            <a:pPr marL="914400" lvl="1" indent="-457200">
              <a:buFont typeface="+mj-lt"/>
              <a:buAutoNum type="arabicPeriod"/>
            </a:pPr>
            <a:r>
              <a:rPr lang="en-US" dirty="0"/>
              <a:t>coronary sinus &amp; its tributaries </a:t>
            </a:r>
          </a:p>
          <a:p>
            <a:pPr marL="914400" lvl="1" indent="-457200">
              <a:buFont typeface="+mj-lt"/>
              <a:buAutoNum type="arabicPeriod"/>
            </a:pPr>
            <a:endParaRPr lang="en-US" dirty="0"/>
          </a:p>
          <a:p>
            <a:pPr marL="914400" lvl="1" indent="-457200">
              <a:buFont typeface="+mj-lt"/>
              <a:buAutoNum type="arabicPeriod"/>
            </a:pPr>
            <a:r>
              <a:rPr lang="en-US" dirty="0"/>
              <a:t>Anterior  cardiac veins – myocardium</a:t>
            </a:r>
          </a:p>
          <a:p>
            <a:pPr marL="914400" lvl="1" indent="-457200">
              <a:buFont typeface="+mj-lt"/>
              <a:buAutoNum type="arabicPeriod"/>
            </a:pPr>
            <a:endParaRPr lang="en-US" dirty="0"/>
          </a:p>
          <a:p>
            <a:pPr marL="914400" lvl="1" indent="-457200">
              <a:buFont typeface="+mj-lt"/>
              <a:buAutoNum type="arabicPeriod"/>
            </a:pPr>
            <a:r>
              <a:rPr lang="en-US" dirty="0"/>
              <a:t>Thebesian  veins –sub endocardium and intra mural part of myocardium</a:t>
            </a:r>
            <a:endParaRPr lang="en-IN" dirty="0"/>
          </a:p>
        </p:txBody>
      </p:sp>
    </p:spTree>
    <p:extLst>
      <p:ext uri="{BB962C8B-B14F-4D97-AF65-F5344CB8AC3E}">
        <p14:creationId xmlns:p14="http://schemas.microsoft.com/office/powerpoint/2010/main" val="440064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A4F7-4B8A-D579-19BB-242B724260FA}"/>
              </a:ext>
            </a:extLst>
          </p:cNvPr>
          <p:cNvSpPr>
            <a:spLocks noGrp="1"/>
          </p:cNvSpPr>
          <p:nvPr>
            <p:ph type="title"/>
          </p:nvPr>
        </p:nvSpPr>
        <p:spPr/>
        <p:txBody>
          <a:bodyPr/>
          <a:lstStyle/>
          <a:p>
            <a:r>
              <a:rPr lang="en-US" b="1" dirty="0"/>
              <a:t>MODERN CLASSIFICATION</a:t>
            </a:r>
            <a:endParaRPr lang="en-IN" b="1" dirty="0"/>
          </a:p>
        </p:txBody>
      </p:sp>
      <p:sp>
        <p:nvSpPr>
          <p:cNvPr id="3" name="Content Placeholder 2">
            <a:extLst>
              <a:ext uri="{FF2B5EF4-FFF2-40B4-BE49-F238E27FC236}">
                <a16:creationId xmlns:a16="http://schemas.microsoft.com/office/drawing/2014/main" id="{58A076D6-EA32-EDBC-0538-7D8B2FE40966}"/>
              </a:ext>
            </a:extLst>
          </p:cNvPr>
          <p:cNvSpPr>
            <a:spLocks noGrp="1"/>
          </p:cNvSpPr>
          <p:nvPr>
            <p:ph idx="1"/>
          </p:nvPr>
        </p:nvSpPr>
        <p:spPr/>
        <p:txBody>
          <a:bodyPr/>
          <a:lstStyle/>
          <a:p>
            <a:pPr marL="514350" indent="-514350">
              <a:buFont typeface="+mj-lt"/>
              <a:buAutoNum type="arabicPeriod"/>
            </a:pPr>
            <a:endParaRPr lang="en-US" b="1" dirty="0"/>
          </a:p>
          <a:p>
            <a:pPr marL="514350" indent="-514350">
              <a:buFont typeface="+mj-lt"/>
              <a:buAutoNum type="arabicPeriod"/>
            </a:pPr>
            <a:r>
              <a:rPr lang="en-US" b="1" dirty="0"/>
              <a:t>  Greater venous system </a:t>
            </a:r>
            <a:r>
              <a:rPr lang="en-US" dirty="0"/>
              <a:t>– Coronary sinus and its tributaries</a:t>
            </a:r>
          </a:p>
          <a:p>
            <a:pPr lvl="1"/>
            <a:r>
              <a:rPr lang="en-US" dirty="0"/>
              <a:t>Drains sub epicardial myocardium</a:t>
            </a:r>
          </a:p>
          <a:p>
            <a:pPr marL="514350" indent="-514350">
              <a:buFont typeface="+mj-lt"/>
              <a:buAutoNum type="arabicPeriod"/>
            </a:pPr>
            <a:endParaRPr lang="en-US" dirty="0"/>
          </a:p>
          <a:p>
            <a:pPr marL="514350" indent="-514350">
              <a:buFont typeface="+mj-lt"/>
              <a:buAutoNum type="arabicPeriod"/>
            </a:pPr>
            <a:r>
              <a:rPr lang="en-US" b="1" dirty="0"/>
              <a:t>Lesser venous system </a:t>
            </a:r>
            <a:r>
              <a:rPr lang="en-US" dirty="0"/>
              <a:t>– Smaller cardiac veins /Thebesian veins</a:t>
            </a:r>
          </a:p>
          <a:p>
            <a:pPr lvl="1"/>
            <a:r>
              <a:rPr lang="en-US" dirty="0"/>
              <a:t>These are thin walled which directly opens into cardiac chambers</a:t>
            </a:r>
            <a:endParaRPr lang="en-IN" dirty="0"/>
          </a:p>
        </p:txBody>
      </p:sp>
    </p:spTree>
    <p:extLst>
      <p:ext uri="{BB962C8B-B14F-4D97-AF65-F5344CB8AC3E}">
        <p14:creationId xmlns:p14="http://schemas.microsoft.com/office/powerpoint/2010/main" val="3339917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D408-986A-4561-28FD-CE08A8CC50D1}"/>
              </a:ext>
            </a:extLst>
          </p:cNvPr>
          <p:cNvSpPr>
            <a:spLocks noGrp="1"/>
          </p:cNvSpPr>
          <p:nvPr>
            <p:ph type="title"/>
          </p:nvPr>
        </p:nvSpPr>
        <p:spPr/>
        <p:txBody>
          <a:bodyPr/>
          <a:lstStyle/>
          <a:p>
            <a:r>
              <a:rPr lang="en-US" b="1" dirty="0"/>
              <a:t>SEGMENTAL CLASSIFICATION</a:t>
            </a:r>
            <a:endParaRPr lang="en-IN" b="1" dirty="0"/>
          </a:p>
        </p:txBody>
      </p:sp>
      <p:sp>
        <p:nvSpPr>
          <p:cNvPr id="3" name="Content Placeholder 2">
            <a:extLst>
              <a:ext uri="{FF2B5EF4-FFF2-40B4-BE49-F238E27FC236}">
                <a16:creationId xmlns:a16="http://schemas.microsoft.com/office/drawing/2014/main" id="{5660B20F-32B4-24A9-2752-F477A24FA35F}"/>
              </a:ext>
            </a:extLst>
          </p:cNvPr>
          <p:cNvSpPr>
            <a:spLocks noGrp="1"/>
          </p:cNvSpPr>
          <p:nvPr>
            <p:ph idx="1"/>
          </p:nvPr>
        </p:nvSpPr>
        <p:spPr/>
        <p:txBody>
          <a:bodyPr>
            <a:normAutofit/>
          </a:bodyPr>
          <a:lstStyle/>
          <a:p>
            <a:r>
              <a:rPr lang="en-US" sz="2400" dirty="0"/>
              <a:t>This categorizes the cardiac venous drainage by the region of the myocardium that it drains. </a:t>
            </a:r>
          </a:p>
          <a:p>
            <a:r>
              <a:rPr lang="en-US" sz="2400" dirty="0"/>
              <a:t>Using this classification of naming, the focus can be on regional topography, such as the right or left ventricle.</a:t>
            </a:r>
          </a:p>
          <a:p>
            <a:r>
              <a:rPr lang="en-US" sz="2400" dirty="0"/>
              <a:t> This type of classification is </a:t>
            </a:r>
            <a:r>
              <a:rPr lang="en-US" sz="2400" b="1" dirty="0">
                <a:effectLst>
                  <a:outerShdw blurRad="38100" dist="38100" dir="2700000" algn="tl">
                    <a:srgbClr val="000000">
                      <a:alpha val="43137"/>
                    </a:srgbClr>
                  </a:outerShdw>
                </a:effectLst>
              </a:rPr>
              <a:t>important to the electrophysiologist </a:t>
            </a:r>
            <a:r>
              <a:rPr lang="en-US" sz="2400" dirty="0"/>
              <a:t>who is particularly concerned with the left-side of the myocardium for left ventricular lead placement</a:t>
            </a:r>
          </a:p>
          <a:p>
            <a:r>
              <a:rPr lang="en-US" sz="2400" dirty="0"/>
              <a:t>This classification system </a:t>
            </a:r>
            <a:r>
              <a:rPr lang="en-US" sz="2400" i="1" dirty="0">
                <a:effectLst>
                  <a:outerShdw blurRad="38100" dist="38100" dir="2700000" algn="tl">
                    <a:srgbClr val="000000">
                      <a:alpha val="43137"/>
                    </a:srgbClr>
                  </a:outerShdw>
                </a:effectLst>
              </a:rPr>
              <a:t>separates the left sided cardiac veins </a:t>
            </a:r>
            <a:r>
              <a:rPr lang="en-US" sz="2400" dirty="0"/>
              <a:t>in accordance with the anatomic course of the tributaries, that is, </a:t>
            </a:r>
            <a:r>
              <a:rPr lang="en-US" sz="2400" b="1" dirty="0">
                <a:effectLst>
                  <a:outerShdw blurRad="38100" dist="38100" dir="2700000" algn="tl">
                    <a:srgbClr val="000000">
                      <a:alpha val="43137"/>
                    </a:srgbClr>
                  </a:outerShdw>
                </a:effectLst>
              </a:rPr>
              <a:t>the short and long axis</a:t>
            </a:r>
            <a:r>
              <a:rPr lang="en-US" sz="2400" dirty="0">
                <a:effectLst>
                  <a:outerShdw blurRad="38100" dist="38100" dir="2700000" algn="tl">
                    <a:srgbClr val="000000">
                      <a:alpha val="43137"/>
                    </a:srgbClr>
                  </a:outerShdw>
                </a:effectLst>
              </a:rPr>
              <a:t>(3×3 regions of LV)</a:t>
            </a:r>
            <a:endParaRPr lang="en-IN"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15218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921C-32A7-3F5D-BDE0-2905490F54F9}"/>
              </a:ext>
            </a:extLst>
          </p:cNvPr>
          <p:cNvSpPr>
            <a:spLocks noGrp="1"/>
          </p:cNvSpPr>
          <p:nvPr>
            <p:ph type="title"/>
          </p:nvPr>
        </p:nvSpPr>
        <p:spPr/>
        <p:txBody>
          <a:bodyPr/>
          <a:lstStyle/>
          <a:p>
            <a:r>
              <a:rPr lang="en-US" b="1" dirty="0"/>
              <a:t>CORONARY SINUS</a:t>
            </a:r>
            <a:endParaRPr lang="en-IN" b="1" dirty="0"/>
          </a:p>
        </p:txBody>
      </p:sp>
      <p:sp>
        <p:nvSpPr>
          <p:cNvPr id="3" name="Content Placeholder 2">
            <a:extLst>
              <a:ext uri="{FF2B5EF4-FFF2-40B4-BE49-F238E27FC236}">
                <a16:creationId xmlns:a16="http://schemas.microsoft.com/office/drawing/2014/main" id="{DD546448-FEEE-AD0A-35E6-56A61E16E924}"/>
              </a:ext>
            </a:extLst>
          </p:cNvPr>
          <p:cNvSpPr>
            <a:spLocks noGrp="1"/>
          </p:cNvSpPr>
          <p:nvPr>
            <p:ph idx="1"/>
          </p:nvPr>
        </p:nvSpPr>
        <p:spPr>
          <a:xfrm>
            <a:off x="296962" y="1825625"/>
            <a:ext cx="6164062" cy="4351338"/>
          </a:xfrm>
        </p:spPr>
        <p:txBody>
          <a:bodyPr>
            <a:normAutofit lnSpcReduction="10000"/>
          </a:bodyPr>
          <a:lstStyle/>
          <a:p>
            <a:endParaRPr lang="en-US" sz="2400" dirty="0"/>
          </a:p>
          <a:p>
            <a:r>
              <a:rPr lang="en-US" sz="2400" dirty="0"/>
              <a:t>The coronary sinus </a:t>
            </a:r>
            <a:r>
              <a:rPr lang="en-US" sz="2400" u="sng" dirty="0">
                <a:effectLst>
                  <a:outerShdw blurRad="38100" dist="38100" dir="2700000" algn="tl">
                    <a:srgbClr val="000000">
                      <a:alpha val="43137"/>
                    </a:srgbClr>
                  </a:outerShdw>
                </a:effectLst>
              </a:rPr>
              <a:t>starts at the site of origin of the valve of </a:t>
            </a:r>
            <a:r>
              <a:rPr lang="en-US" sz="2400" u="sng" dirty="0" err="1">
                <a:effectLst>
                  <a:outerShdw blurRad="38100" dist="38100" dir="2700000" algn="tl">
                    <a:srgbClr val="000000">
                      <a:alpha val="43137"/>
                    </a:srgbClr>
                  </a:outerShdw>
                </a:effectLst>
              </a:rPr>
              <a:t>Vieussens</a:t>
            </a:r>
            <a:r>
              <a:rPr lang="en-US" sz="2400" u="sng" dirty="0">
                <a:effectLst>
                  <a:outerShdw blurRad="38100" dist="38100" dir="2700000" algn="tl">
                    <a:srgbClr val="000000">
                      <a:alpha val="43137"/>
                    </a:srgbClr>
                  </a:outerShdw>
                </a:effectLst>
              </a:rPr>
              <a:t> </a:t>
            </a:r>
            <a:r>
              <a:rPr lang="en-US" sz="2400" dirty="0"/>
              <a:t>{at the junction of the great cardiac vein and the oblique vein of the left atrium (vein of Marshall) } and </a:t>
            </a:r>
            <a:r>
              <a:rPr lang="en-US" sz="2400" u="sng" dirty="0">
                <a:effectLst>
                  <a:outerShdw blurRad="38100" dist="38100" dir="2700000" algn="tl">
                    <a:srgbClr val="000000">
                      <a:alpha val="43137"/>
                    </a:srgbClr>
                  </a:outerShdw>
                </a:effectLst>
              </a:rPr>
              <a:t>ends at the right atrial orifice </a:t>
            </a:r>
          </a:p>
          <a:p>
            <a:r>
              <a:rPr lang="en-US" sz="2400" dirty="0"/>
              <a:t>The coronary sinus measures approximately </a:t>
            </a:r>
            <a:r>
              <a:rPr lang="en-US" sz="2400" b="1" dirty="0"/>
              <a:t>10 mm in diameter </a:t>
            </a:r>
            <a:r>
              <a:rPr lang="en-US" sz="2400" dirty="0"/>
              <a:t>and </a:t>
            </a:r>
            <a:r>
              <a:rPr lang="en-US" sz="2400" b="1" dirty="0"/>
              <a:t>40 mm in its length</a:t>
            </a:r>
            <a:r>
              <a:rPr lang="en-US" sz="2400" dirty="0"/>
              <a:t>, roughly the size of the fifth human digit</a:t>
            </a:r>
          </a:p>
          <a:p>
            <a:r>
              <a:rPr lang="en-US" sz="2400" dirty="0"/>
              <a:t>The  coronary sinus ostium, the orifice of the coronary sinus, has a diameter that ranges widely from 5 to 15 mm</a:t>
            </a:r>
            <a:endParaRPr lang="en-IN" sz="3600" dirty="0"/>
          </a:p>
        </p:txBody>
      </p:sp>
      <p:pic>
        <p:nvPicPr>
          <p:cNvPr id="5" name="Picture 4">
            <a:extLst>
              <a:ext uri="{FF2B5EF4-FFF2-40B4-BE49-F238E27FC236}">
                <a16:creationId xmlns:a16="http://schemas.microsoft.com/office/drawing/2014/main" id="{8347C21A-7784-7191-6ADB-15A44252C234}"/>
              </a:ext>
            </a:extLst>
          </p:cNvPr>
          <p:cNvPicPr>
            <a:picLocks noChangeAspect="1"/>
          </p:cNvPicPr>
          <p:nvPr/>
        </p:nvPicPr>
        <p:blipFill>
          <a:blip r:embed="rId2"/>
          <a:stretch>
            <a:fillRect/>
          </a:stretch>
        </p:blipFill>
        <p:spPr>
          <a:xfrm>
            <a:off x="6461024" y="1633495"/>
            <a:ext cx="5730976" cy="3922729"/>
          </a:xfrm>
          <a:prstGeom prst="rect">
            <a:avLst/>
          </a:prstGeom>
        </p:spPr>
      </p:pic>
    </p:spTree>
    <p:extLst>
      <p:ext uri="{BB962C8B-B14F-4D97-AF65-F5344CB8AC3E}">
        <p14:creationId xmlns:p14="http://schemas.microsoft.com/office/powerpoint/2010/main" val="1779948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C462-D6E4-D882-FABD-CB2359CCFAC2}"/>
              </a:ext>
            </a:extLst>
          </p:cNvPr>
          <p:cNvSpPr>
            <a:spLocks noGrp="1"/>
          </p:cNvSpPr>
          <p:nvPr>
            <p:ph type="title"/>
          </p:nvPr>
        </p:nvSpPr>
        <p:spPr>
          <a:xfrm>
            <a:off x="838200" y="116545"/>
            <a:ext cx="10515600" cy="1325563"/>
          </a:xfrm>
        </p:spPr>
        <p:txBody>
          <a:bodyPr/>
          <a:lstStyle/>
          <a:p>
            <a:r>
              <a:rPr lang="en-US" b="1" dirty="0"/>
              <a:t>TRIBUTARIES OF CS</a:t>
            </a:r>
            <a:endParaRPr lang="en-IN" b="1" dirty="0"/>
          </a:p>
        </p:txBody>
      </p:sp>
      <p:sp>
        <p:nvSpPr>
          <p:cNvPr id="3" name="Content Placeholder 2">
            <a:extLst>
              <a:ext uri="{FF2B5EF4-FFF2-40B4-BE49-F238E27FC236}">
                <a16:creationId xmlns:a16="http://schemas.microsoft.com/office/drawing/2014/main" id="{65521E8E-B45D-DFD3-98D4-14A38631680E}"/>
              </a:ext>
            </a:extLst>
          </p:cNvPr>
          <p:cNvSpPr>
            <a:spLocks noGrp="1"/>
          </p:cNvSpPr>
          <p:nvPr>
            <p:ph idx="1"/>
          </p:nvPr>
        </p:nvSpPr>
        <p:spPr>
          <a:xfrm>
            <a:off x="838200" y="1384917"/>
            <a:ext cx="10515600" cy="5213736"/>
          </a:xfrm>
        </p:spPr>
        <p:txBody>
          <a:bodyPr>
            <a:normAutofit/>
          </a:bodyPr>
          <a:lstStyle/>
          <a:p>
            <a:pPr marL="514350" indent="-514350">
              <a:buFont typeface="+mj-lt"/>
              <a:buAutoNum type="arabicPeriod"/>
            </a:pPr>
            <a:r>
              <a:rPr lang="en-US" sz="2400" dirty="0"/>
              <a:t>Great cardiac vein </a:t>
            </a:r>
          </a:p>
          <a:p>
            <a:pPr marL="514350" indent="-514350">
              <a:buFont typeface="+mj-lt"/>
              <a:buAutoNum type="arabicPeriod"/>
            </a:pPr>
            <a:r>
              <a:rPr lang="en-US" sz="2400" dirty="0"/>
              <a:t>Middle cardiac vein</a:t>
            </a:r>
          </a:p>
          <a:p>
            <a:pPr marL="514350" indent="-514350">
              <a:buFont typeface="+mj-lt"/>
              <a:buAutoNum type="arabicPeriod"/>
            </a:pPr>
            <a:r>
              <a:rPr lang="en-US" sz="2400" dirty="0"/>
              <a:t>Small cardiac vein </a:t>
            </a:r>
          </a:p>
          <a:p>
            <a:pPr marL="514350" indent="-514350">
              <a:buFont typeface="+mj-lt"/>
              <a:buAutoNum type="arabicPeriod"/>
            </a:pPr>
            <a:r>
              <a:rPr lang="en-US" sz="2400" dirty="0"/>
              <a:t>Oblique vein of Marshall</a:t>
            </a:r>
          </a:p>
          <a:p>
            <a:pPr marL="514350" indent="-514350">
              <a:buFont typeface="+mj-lt"/>
              <a:buAutoNum type="arabicPeriod"/>
            </a:pPr>
            <a:r>
              <a:rPr lang="en-US" sz="2400" dirty="0"/>
              <a:t>Posterior vein of the left </a:t>
            </a:r>
          </a:p>
          <a:p>
            <a:pPr marL="0" indent="0">
              <a:buNone/>
            </a:pPr>
            <a:r>
              <a:rPr lang="en-US" sz="2400" dirty="0"/>
              <a:t>        ventricle</a:t>
            </a:r>
          </a:p>
          <a:p>
            <a:pPr marL="0" indent="0">
              <a:buNone/>
            </a:pPr>
            <a:endParaRPr lang="en-US" sz="2400" dirty="0"/>
          </a:p>
          <a:p>
            <a:pPr marL="0" indent="0">
              <a:buNone/>
            </a:pPr>
            <a:r>
              <a:rPr lang="en-US" sz="2400" b="1" dirty="0"/>
              <a:t>Indirect tributaries:</a:t>
            </a:r>
          </a:p>
          <a:p>
            <a:pPr marL="457200" indent="-457200">
              <a:buFont typeface="+mj-lt"/>
              <a:buAutoNum type="arabicPeriod"/>
            </a:pPr>
            <a:r>
              <a:rPr lang="en-US" sz="2400" dirty="0"/>
              <a:t>Left marginal vein</a:t>
            </a:r>
          </a:p>
          <a:p>
            <a:pPr marL="457200" indent="-457200">
              <a:buFont typeface="+mj-lt"/>
              <a:buAutoNum type="arabicPeriod"/>
            </a:pPr>
            <a:r>
              <a:rPr lang="en-US" sz="2400" dirty="0"/>
              <a:t>Right marginal vein</a:t>
            </a:r>
          </a:p>
          <a:p>
            <a:pPr marL="457200" indent="-457200">
              <a:buFont typeface="+mj-lt"/>
              <a:buAutoNum type="arabicPeriod"/>
            </a:pPr>
            <a:r>
              <a:rPr lang="en-US" sz="2400" dirty="0"/>
              <a:t>Anterior cardiac vein</a:t>
            </a:r>
          </a:p>
          <a:p>
            <a:pPr marL="457200" indent="-457200">
              <a:buFont typeface="+mj-lt"/>
              <a:buAutoNum type="arabicPeriod"/>
            </a:pPr>
            <a:endParaRPr lang="en-US" sz="2400" dirty="0"/>
          </a:p>
          <a:p>
            <a:pPr marL="457200" indent="-457200">
              <a:buFont typeface="+mj-lt"/>
              <a:buAutoNum type="arabicPeriod"/>
            </a:pPr>
            <a:endParaRPr lang="en-US" sz="2400" dirty="0"/>
          </a:p>
          <a:p>
            <a:pPr marL="0" indent="0">
              <a:buNone/>
            </a:pPr>
            <a:endParaRPr lang="en-IN" sz="2400" dirty="0"/>
          </a:p>
        </p:txBody>
      </p:sp>
      <p:pic>
        <p:nvPicPr>
          <p:cNvPr id="5" name="Content Placeholder 4">
            <a:extLst>
              <a:ext uri="{FF2B5EF4-FFF2-40B4-BE49-F238E27FC236}">
                <a16:creationId xmlns:a16="http://schemas.microsoft.com/office/drawing/2014/main" id="{C3A9A7F5-9B22-12B9-1DB6-DA3FC056364C}"/>
              </a:ext>
            </a:extLst>
          </p:cNvPr>
          <p:cNvPicPr>
            <a:picLocks noChangeAspect="1"/>
          </p:cNvPicPr>
          <p:nvPr/>
        </p:nvPicPr>
        <p:blipFill>
          <a:blip r:embed="rId2"/>
          <a:stretch>
            <a:fillRect/>
          </a:stretch>
        </p:blipFill>
        <p:spPr>
          <a:xfrm>
            <a:off x="5460625" y="681037"/>
            <a:ext cx="6628403" cy="5213736"/>
          </a:xfrm>
          <a:prstGeom prst="rect">
            <a:avLst/>
          </a:prstGeom>
        </p:spPr>
      </p:pic>
    </p:spTree>
    <p:extLst>
      <p:ext uri="{BB962C8B-B14F-4D97-AF65-F5344CB8AC3E}">
        <p14:creationId xmlns:p14="http://schemas.microsoft.com/office/powerpoint/2010/main" val="1569607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70A8-0FF1-C421-FDCF-F717005AB68B}"/>
              </a:ext>
            </a:extLst>
          </p:cNvPr>
          <p:cNvSpPr>
            <a:spLocks noGrp="1"/>
          </p:cNvSpPr>
          <p:nvPr>
            <p:ph type="title"/>
          </p:nvPr>
        </p:nvSpPr>
        <p:spPr/>
        <p:txBody>
          <a:bodyPr/>
          <a:lstStyle/>
          <a:p>
            <a:r>
              <a:rPr lang="en-US" b="1" dirty="0"/>
              <a:t>Clinical significance:</a:t>
            </a:r>
            <a:endParaRPr lang="en-IN" b="1" dirty="0"/>
          </a:p>
        </p:txBody>
      </p:sp>
      <p:sp>
        <p:nvSpPr>
          <p:cNvPr id="3" name="Content Placeholder 2">
            <a:extLst>
              <a:ext uri="{FF2B5EF4-FFF2-40B4-BE49-F238E27FC236}">
                <a16:creationId xmlns:a16="http://schemas.microsoft.com/office/drawing/2014/main" id="{C2896C64-A9C7-1C46-DB4F-3A247517448A}"/>
              </a:ext>
            </a:extLst>
          </p:cNvPr>
          <p:cNvSpPr>
            <a:spLocks noGrp="1"/>
          </p:cNvSpPr>
          <p:nvPr>
            <p:ph idx="1"/>
          </p:nvPr>
        </p:nvSpPr>
        <p:spPr/>
        <p:txBody>
          <a:bodyPr>
            <a:normAutofit lnSpcReduction="10000"/>
          </a:bodyPr>
          <a:lstStyle/>
          <a:p>
            <a:r>
              <a:rPr lang="en-IN" sz="2400" dirty="0"/>
              <a:t>The coronary sinus access is very much useful in interventions such as</a:t>
            </a:r>
          </a:p>
          <a:p>
            <a:endParaRPr lang="en-IN" sz="2400" dirty="0"/>
          </a:p>
          <a:p>
            <a:pPr lvl="1">
              <a:buFont typeface="Wingdings" panose="05000000000000000000" pitchFamily="2" charset="2"/>
              <a:buChar char="ü"/>
            </a:pPr>
            <a:r>
              <a:rPr lang="en-IN" dirty="0"/>
              <a:t>Catheter ablation of arrhythmias, </a:t>
            </a:r>
          </a:p>
          <a:p>
            <a:pPr lvl="1">
              <a:buFont typeface="Wingdings" panose="05000000000000000000" pitchFamily="2" charset="2"/>
              <a:buChar char="ü"/>
            </a:pPr>
            <a:endParaRPr lang="en-IN" dirty="0"/>
          </a:p>
          <a:p>
            <a:pPr lvl="1">
              <a:buFont typeface="Wingdings" panose="05000000000000000000" pitchFamily="2" charset="2"/>
              <a:buChar char="ü"/>
            </a:pPr>
            <a:r>
              <a:rPr lang="en-IN" dirty="0"/>
              <a:t>Cardiac resynchronization therapy,</a:t>
            </a:r>
          </a:p>
          <a:p>
            <a:pPr lvl="1">
              <a:buFont typeface="Wingdings" panose="05000000000000000000" pitchFamily="2" charset="2"/>
              <a:buChar char="ü"/>
            </a:pPr>
            <a:endParaRPr lang="en-IN" dirty="0"/>
          </a:p>
          <a:p>
            <a:pPr lvl="1">
              <a:buFont typeface="Wingdings" panose="05000000000000000000" pitchFamily="2" charset="2"/>
              <a:buChar char="ü"/>
            </a:pPr>
            <a:r>
              <a:rPr lang="en-IN" dirty="0"/>
              <a:t> retrograde cardioplegia delivery,</a:t>
            </a:r>
          </a:p>
          <a:p>
            <a:pPr marL="457200" lvl="1" indent="0">
              <a:buNone/>
            </a:pPr>
            <a:endParaRPr lang="en-IN" dirty="0"/>
          </a:p>
          <a:p>
            <a:pPr lvl="1">
              <a:buFont typeface="Wingdings" panose="05000000000000000000" pitchFamily="2" charset="2"/>
              <a:buChar char="ü"/>
            </a:pPr>
            <a:r>
              <a:rPr lang="en-IN" dirty="0"/>
              <a:t>Arrhythmia mapping, </a:t>
            </a:r>
          </a:p>
          <a:p>
            <a:pPr lvl="1">
              <a:buFont typeface="Wingdings" panose="05000000000000000000" pitchFamily="2" charset="2"/>
              <a:buChar char="ü"/>
            </a:pPr>
            <a:endParaRPr lang="en-IN" dirty="0"/>
          </a:p>
          <a:p>
            <a:pPr lvl="1">
              <a:buFont typeface="Wingdings" panose="05000000000000000000" pitchFamily="2" charset="2"/>
              <a:buChar char="ü"/>
            </a:pPr>
            <a:r>
              <a:rPr lang="en-IN" dirty="0"/>
              <a:t>Percutaneous mitral annuloplasty</a:t>
            </a:r>
          </a:p>
        </p:txBody>
      </p:sp>
      <p:pic>
        <p:nvPicPr>
          <p:cNvPr id="4" name="Picture 3">
            <a:extLst>
              <a:ext uri="{FF2B5EF4-FFF2-40B4-BE49-F238E27FC236}">
                <a16:creationId xmlns:a16="http://schemas.microsoft.com/office/drawing/2014/main" id="{179F92DE-1872-33B1-E6C9-6F962888E309}"/>
              </a:ext>
            </a:extLst>
          </p:cNvPr>
          <p:cNvPicPr>
            <a:picLocks noChangeAspect="1"/>
          </p:cNvPicPr>
          <p:nvPr/>
        </p:nvPicPr>
        <p:blipFill>
          <a:blip r:embed="rId2"/>
          <a:stretch>
            <a:fillRect/>
          </a:stretch>
        </p:blipFill>
        <p:spPr>
          <a:xfrm>
            <a:off x="7474998" y="2133725"/>
            <a:ext cx="4600576" cy="4043237"/>
          </a:xfrm>
          <a:prstGeom prst="rect">
            <a:avLst/>
          </a:prstGeom>
        </p:spPr>
      </p:pic>
    </p:spTree>
    <p:extLst>
      <p:ext uri="{BB962C8B-B14F-4D97-AF65-F5344CB8AC3E}">
        <p14:creationId xmlns:p14="http://schemas.microsoft.com/office/powerpoint/2010/main" val="381140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FDB2-A0A1-EE65-1FA1-3AB72472696E}"/>
              </a:ext>
            </a:extLst>
          </p:cNvPr>
          <p:cNvSpPr>
            <a:spLocks noGrp="1"/>
          </p:cNvSpPr>
          <p:nvPr>
            <p:ph type="title"/>
          </p:nvPr>
        </p:nvSpPr>
        <p:spPr/>
        <p:txBody>
          <a:bodyPr/>
          <a:lstStyle/>
          <a:p>
            <a:r>
              <a:rPr lang="en-US" b="1" dirty="0"/>
              <a:t>CORONARY ARTERY</a:t>
            </a:r>
            <a:endParaRPr lang="en-IN" b="1" dirty="0"/>
          </a:p>
        </p:txBody>
      </p:sp>
      <p:sp>
        <p:nvSpPr>
          <p:cNvPr id="3" name="Content Placeholder 2">
            <a:extLst>
              <a:ext uri="{FF2B5EF4-FFF2-40B4-BE49-F238E27FC236}">
                <a16:creationId xmlns:a16="http://schemas.microsoft.com/office/drawing/2014/main" id="{396A6EE1-7F2A-D258-A470-E51A94FF63BC}"/>
              </a:ext>
            </a:extLst>
          </p:cNvPr>
          <p:cNvSpPr>
            <a:spLocks noGrp="1"/>
          </p:cNvSpPr>
          <p:nvPr>
            <p:ph idx="1"/>
          </p:nvPr>
        </p:nvSpPr>
        <p:spPr>
          <a:xfrm>
            <a:off x="349927" y="1825625"/>
            <a:ext cx="10515600" cy="4351338"/>
          </a:xfrm>
        </p:spPr>
        <p:txBody>
          <a:bodyPr/>
          <a:lstStyle/>
          <a:p>
            <a:r>
              <a:rPr lang="en-US" dirty="0"/>
              <a:t>2 coronary arteries</a:t>
            </a:r>
          </a:p>
          <a:p>
            <a:endParaRPr lang="en-IN" dirty="0"/>
          </a:p>
        </p:txBody>
      </p:sp>
      <p:graphicFrame>
        <p:nvGraphicFramePr>
          <p:cNvPr id="5" name="Diagram 4">
            <a:extLst>
              <a:ext uri="{FF2B5EF4-FFF2-40B4-BE49-F238E27FC236}">
                <a16:creationId xmlns:a16="http://schemas.microsoft.com/office/drawing/2014/main" id="{6F0D796F-6358-82B0-9526-F842523C75A1}"/>
              </a:ext>
            </a:extLst>
          </p:cNvPr>
          <p:cNvGraphicFramePr/>
          <p:nvPr>
            <p:extLst>
              <p:ext uri="{D42A27DB-BD31-4B8C-83A1-F6EECF244321}">
                <p14:modId xmlns:p14="http://schemas.microsoft.com/office/powerpoint/2010/main" val="175222126"/>
              </p:ext>
            </p:extLst>
          </p:nvPr>
        </p:nvGraphicFramePr>
        <p:xfrm>
          <a:off x="452760" y="2645546"/>
          <a:ext cx="5925351" cy="3448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A0F054C-206A-E8DA-B2CA-018D8DD2F77D}"/>
              </a:ext>
            </a:extLst>
          </p:cNvPr>
          <p:cNvPicPr>
            <a:picLocks noChangeAspect="1"/>
          </p:cNvPicPr>
          <p:nvPr/>
        </p:nvPicPr>
        <p:blipFill>
          <a:blip r:embed="rId7"/>
          <a:stretch>
            <a:fillRect/>
          </a:stretch>
        </p:blipFill>
        <p:spPr>
          <a:xfrm>
            <a:off x="6386293" y="2423604"/>
            <a:ext cx="5805707" cy="3316419"/>
          </a:xfrm>
          <a:prstGeom prst="rect">
            <a:avLst/>
          </a:prstGeom>
        </p:spPr>
      </p:pic>
    </p:spTree>
    <p:extLst>
      <p:ext uri="{BB962C8B-B14F-4D97-AF65-F5344CB8AC3E}">
        <p14:creationId xmlns:p14="http://schemas.microsoft.com/office/powerpoint/2010/main" val="3926708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D4133D-236D-5459-19D5-6179E47BC343}"/>
              </a:ext>
            </a:extLst>
          </p:cNvPr>
          <p:cNvSpPr>
            <a:spLocks noGrp="1"/>
          </p:cNvSpPr>
          <p:nvPr>
            <p:ph idx="1"/>
          </p:nvPr>
        </p:nvSpPr>
        <p:spPr>
          <a:xfrm>
            <a:off x="363983" y="310718"/>
            <a:ext cx="11452195" cy="6347534"/>
          </a:xfrm>
        </p:spPr>
        <p:txBody>
          <a:bodyPr>
            <a:normAutofit/>
          </a:bodyPr>
          <a:lstStyle/>
          <a:p>
            <a:endParaRPr lang="en-US" sz="2400" dirty="0"/>
          </a:p>
          <a:p>
            <a:endParaRPr lang="en-US" sz="2400" dirty="0"/>
          </a:p>
          <a:p>
            <a:r>
              <a:rPr lang="en-US" sz="2400" dirty="0"/>
              <a:t>In patients with the </a:t>
            </a:r>
            <a:r>
              <a:rPr lang="en-US" sz="2400" b="1" dirty="0"/>
              <a:t>WPW preexcitation syndrome </a:t>
            </a:r>
            <a:r>
              <a:rPr lang="en-US" sz="2400" dirty="0"/>
              <a:t>and left-sided bypass tracts, the ablation catheter during electrophysiologic studies can be positioned within the coronary sinus and great cardiac vein adjacent to the mitral valve ring to </a:t>
            </a:r>
            <a:r>
              <a:rPr lang="en-US" sz="2400" i="1" u="sng" dirty="0"/>
              <a:t>localize the aberrant conduction pathway</a:t>
            </a:r>
            <a:r>
              <a:rPr lang="en-US" sz="2400" dirty="0"/>
              <a:t>.</a:t>
            </a:r>
          </a:p>
          <a:p>
            <a:endParaRPr lang="en-US" sz="2400" dirty="0"/>
          </a:p>
          <a:p>
            <a:r>
              <a:rPr lang="en-US" sz="2400" dirty="0"/>
              <a:t>The coronary veins, via the coronary sinus, provide access to </a:t>
            </a:r>
            <a:r>
              <a:rPr lang="en-US" sz="2400" i="1" u="sng" dirty="0"/>
              <a:t>percutaneous epicardial mapping and pacing of the ventricles</a:t>
            </a:r>
            <a:r>
              <a:rPr lang="en-US" sz="2400" dirty="0"/>
              <a:t> </a:t>
            </a:r>
            <a:r>
              <a:rPr lang="en-US" sz="2400" i="1" dirty="0"/>
              <a:t>and ablation of subepicardial arrhythmogenic foci.</a:t>
            </a:r>
          </a:p>
          <a:p>
            <a:endParaRPr lang="en-US" sz="2400" i="1" dirty="0"/>
          </a:p>
          <a:p>
            <a:r>
              <a:rPr lang="en-US" sz="2400" dirty="0"/>
              <a:t> For </a:t>
            </a:r>
            <a:r>
              <a:rPr lang="en-US" sz="2400" i="1" dirty="0">
                <a:effectLst>
                  <a:outerShdw blurRad="38100" dist="38100" dir="2700000" algn="tl">
                    <a:srgbClr val="000000">
                      <a:alpha val="43137"/>
                    </a:srgbClr>
                  </a:outerShdw>
                </a:effectLst>
              </a:rPr>
              <a:t>biventricular pacing</a:t>
            </a:r>
            <a:r>
              <a:rPr lang="en-US" sz="2400" dirty="0"/>
              <a:t>, optimal left ventricular pacing lead position is within the </a:t>
            </a:r>
            <a:r>
              <a:rPr lang="en-US" sz="2400" i="1" dirty="0">
                <a:effectLst>
                  <a:outerShdw blurRad="38100" dist="38100" dir="2700000" algn="tl">
                    <a:srgbClr val="000000">
                      <a:alpha val="43137"/>
                    </a:srgbClr>
                  </a:outerShdw>
                </a:effectLst>
              </a:rPr>
              <a:t>posterolateral branch </a:t>
            </a:r>
            <a:r>
              <a:rPr lang="en-US" sz="2400" dirty="0"/>
              <a:t>of the coronary sinus, followed by the lateral branch</a:t>
            </a:r>
            <a:endParaRPr lang="en-IN" sz="2400" dirty="0"/>
          </a:p>
          <a:p>
            <a:endParaRPr lang="en-IN" sz="2400" dirty="0"/>
          </a:p>
        </p:txBody>
      </p:sp>
    </p:spTree>
    <p:extLst>
      <p:ext uri="{BB962C8B-B14F-4D97-AF65-F5344CB8AC3E}">
        <p14:creationId xmlns:p14="http://schemas.microsoft.com/office/powerpoint/2010/main" val="311287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FF98D-F2DD-AE2D-A11E-7B5C0D2FAC67}"/>
              </a:ext>
            </a:extLst>
          </p:cNvPr>
          <p:cNvSpPr>
            <a:spLocks noGrp="1"/>
          </p:cNvSpPr>
          <p:nvPr>
            <p:ph type="title"/>
          </p:nvPr>
        </p:nvSpPr>
        <p:spPr/>
        <p:txBody>
          <a:bodyPr/>
          <a:lstStyle/>
          <a:p>
            <a:r>
              <a:rPr lang="en-US" b="1" dirty="0"/>
              <a:t>Importance of Thebesian Valve:</a:t>
            </a:r>
            <a:endParaRPr lang="en-IN" b="1" dirty="0"/>
          </a:p>
        </p:txBody>
      </p:sp>
      <p:sp>
        <p:nvSpPr>
          <p:cNvPr id="3" name="Content Placeholder 2">
            <a:extLst>
              <a:ext uri="{FF2B5EF4-FFF2-40B4-BE49-F238E27FC236}">
                <a16:creationId xmlns:a16="http://schemas.microsoft.com/office/drawing/2014/main" id="{6BC65783-D256-3AC8-4A63-3BA8F9DFD00B}"/>
              </a:ext>
            </a:extLst>
          </p:cNvPr>
          <p:cNvSpPr>
            <a:spLocks noGrp="1"/>
          </p:cNvSpPr>
          <p:nvPr>
            <p:ph idx="1"/>
          </p:nvPr>
        </p:nvSpPr>
        <p:spPr/>
        <p:txBody>
          <a:bodyPr/>
          <a:lstStyle/>
          <a:p>
            <a:r>
              <a:rPr lang="en-US" dirty="0"/>
              <a:t>Studies have identified a </a:t>
            </a:r>
            <a:r>
              <a:rPr lang="en-US" u="sng" dirty="0"/>
              <a:t>cannulation failure rate as high as 2.6% </a:t>
            </a:r>
            <a:r>
              <a:rPr lang="en-US" dirty="0"/>
              <a:t>because of an </a:t>
            </a:r>
            <a:r>
              <a:rPr lang="en-US" b="1" dirty="0"/>
              <a:t>obstructing Thebesian valve</a:t>
            </a:r>
          </a:p>
          <a:p>
            <a:r>
              <a:rPr lang="en-US" dirty="0"/>
              <a:t> When performing </a:t>
            </a:r>
            <a:r>
              <a:rPr lang="en-US" i="1" u="sng" dirty="0"/>
              <a:t>radiofrequency ablation to treat </a:t>
            </a:r>
            <a:r>
              <a:rPr lang="en-US" i="1" u="sng" dirty="0">
                <a:effectLst>
                  <a:outerShdw blurRad="38100" dist="38100" dir="2700000" algn="tl">
                    <a:srgbClr val="000000">
                      <a:alpha val="43137"/>
                    </a:srgbClr>
                  </a:outerShdw>
                </a:effectLst>
              </a:rPr>
              <a:t>atrial flutter and atrial fibrillation, retrograde cardioplegia administration </a:t>
            </a:r>
            <a:r>
              <a:rPr lang="en-US" dirty="0"/>
              <a:t>is achieved through accessing the coronary sinus. </a:t>
            </a:r>
          </a:p>
          <a:p>
            <a:r>
              <a:rPr lang="en-US" dirty="0"/>
              <a:t>Being familiar with the presence of the Thebesian valve is critical to ensure proper ablation of all target tissue.</a:t>
            </a:r>
            <a:endParaRPr lang="en-IN" dirty="0"/>
          </a:p>
        </p:txBody>
      </p:sp>
    </p:spTree>
    <p:extLst>
      <p:ext uri="{BB962C8B-B14F-4D97-AF65-F5344CB8AC3E}">
        <p14:creationId xmlns:p14="http://schemas.microsoft.com/office/powerpoint/2010/main" val="1006983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19BC5-808B-60ED-2AD9-897222F15BB6}"/>
              </a:ext>
            </a:extLst>
          </p:cNvPr>
          <p:cNvSpPr>
            <a:spLocks noGrp="1"/>
          </p:cNvSpPr>
          <p:nvPr>
            <p:ph type="title"/>
          </p:nvPr>
        </p:nvSpPr>
        <p:spPr>
          <a:xfrm>
            <a:off x="838200" y="63276"/>
            <a:ext cx="10515600" cy="1325563"/>
          </a:xfrm>
        </p:spPr>
        <p:txBody>
          <a:bodyPr>
            <a:normAutofit/>
          </a:bodyPr>
          <a:lstStyle/>
          <a:p>
            <a:r>
              <a:rPr lang="en-US" sz="4000" b="1" dirty="0">
                <a:effectLst>
                  <a:outerShdw blurRad="38100" dist="38100" dir="2700000" algn="tl">
                    <a:srgbClr val="000000">
                      <a:alpha val="43137"/>
                    </a:srgbClr>
                  </a:outerShdw>
                </a:effectLst>
              </a:rPr>
              <a:t>36/Male, a case of WPW, taken for EPS. Findings?</a:t>
            </a:r>
            <a:endParaRPr lang="en-IN" sz="4000" b="1" dirty="0">
              <a:effectLst>
                <a:outerShdw blurRad="38100" dist="38100" dir="2700000" algn="tl">
                  <a:srgbClr val="000000">
                    <a:alpha val="43137"/>
                  </a:srgbClr>
                </a:outerShdw>
              </a:effectLst>
            </a:endParaRPr>
          </a:p>
        </p:txBody>
      </p:sp>
      <p:pic>
        <p:nvPicPr>
          <p:cNvPr id="6" name="Content Placeholder 5">
            <a:extLst>
              <a:ext uri="{FF2B5EF4-FFF2-40B4-BE49-F238E27FC236}">
                <a16:creationId xmlns:a16="http://schemas.microsoft.com/office/drawing/2014/main" id="{57615F41-9000-FEB8-B8EE-4A43767390D6}"/>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77030" y="1084561"/>
            <a:ext cx="6882739" cy="5284856"/>
          </a:xfrm>
        </p:spPr>
      </p:pic>
      <p:pic>
        <p:nvPicPr>
          <p:cNvPr id="11" name="video6307507937757629012">
            <a:hlinkClick r:id="" action="ppaction://media"/>
            <a:extLst>
              <a:ext uri="{FF2B5EF4-FFF2-40B4-BE49-F238E27FC236}">
                <a16:creationId xmlns:a16="http://schemas.microsoft.com/office/drawing/2014/main" id="{91AB66C1-5F15-E17E-B64D-BAFDE735761C}"/>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838200" y="1084561"/>
            <a:ext cx="4438830" cy="5284856"/>
          </a:xfrm>
        </p:spPr>
      </p:pic>
      <p:sp>
        <p:nvSpPr>
          <p:cNvPr id="14" name="TextBox 13">
            <a:extLst>
              <a:ext uri="{FF2B5EF4-FFF2-40B4-BE49-F238E27FC236}">
                <a16:creationId xmlns:a16="http://schemas.microsoft.com/office/drawing/2014/main" id="{769C01EE-0192-3F5B-C4CA-94BA83D14166}"/>
              </a:ext>
            </a:extLst>
          </p:cNvPr>
          <p:cNvSpPr txBox="1"/>
          <p:nvPr/>
        </p:nvSpPr>
        <p:spPr>
          <a:xfrm>
            <a:off x="6951212" y="2672178"/>
            <a:ext cx="495660" cy="369332"/>
          </a:xfrm>
          <a:prstGeom prst="rect">
            <a:avLst/>
          </a:prstGeom>
          <a:noFill/>
        </p:spPr>
        <p:txBody>
          <a:bodyPr wrap="square" rtlCol="0">
            <a:spAutoFit/>
          </a:bodyPr>
          <a:lstStyle/>
          <a:p>
            <a:r>
              <a:rPr lang="en-US" b="1" dirty="0">
                <a:highlight>
                  <a:srgbClr val="FFFF00"/>
                </a:highlight>
              </a:rPr>
              <a:t>RA</a:t>
            </a:r>
            <a:endParaRPr lang="en-IN" b="1" dirty="0">
              <a:highlight>
                <a:srgbClr val="FFFF00"/>
              </a:highlight>
            </a:endParaRPr>
          </a:p>
        </p:txBody>
      </p:sp>
      <p:sp>
        <p:nvSpPr>
          <p:cNvPr id="15" name="TextBox 14">
            <a:extLst>
              <a:ext uri="{FF2B5EF4-FFF2-40B4-BE49-F238E27FC236}">
                <a16:creationId xmlns:a16="http://schemas.microsoft.com/office/drawing/2014/main" id="{3433CE06-AB2B-1F23-EEFA-69E47ECFB71E}"/>
              </a:ext>
            </a:extLst>
          </p:cNvPr>
          <p:cNvSpPr txBox="1"/>
          <p:nvPr/>
        </p:nvSpPr>
        <p:spPr>
          <a:xfrm>
            <a:off x="10521519" y="4635620"/>
            <a:ext cx="495660" cy="369332"/>
          </a:xfrm>
          <a:prstGeom prst="rect">
            <a:avLst/>
          </a:prstGeom>
          <a:noFill/>
        </p:spPr>
        <p:txBody>
          <a:bodyPr wrap="square" rtlCol="0">
            <a:spAutoFit/>
          </a:bodyPr>
          <a:lstStyle/>
          <a:p>
            <a:r>
              <a:rPr lang="en-US" b="1" dirty="0">
                <a:highlight>
                  <a:srgbClr val="FFFF00"/>
                </a:highlight>
              </a:rPr>
              <a:t>RV</a:t>
            </a:r>
            <a:endParaRPr lang="en-IN" b="1" dirty="0">
              <a:highlight>
                <a:srgbClr val="FFFF00"/>
              </a:highlight>
            </a:endParaRPr>
          </a:p>
        </p:txBody>
      </p:sp>
      <p:sp>
        <p:nvSpPr>
          <p:cNvPr id="16" name="TextBox 15">
            <a:extLst>
              <a:ext uri="{FF2B5EF4-FFF2-40B4-BE49-F238E27FC236}">
                <a16:creationId xmlns:a16="http://schemas.microsoft.com/office/drawing/2014/main" id="{C4F99725-0E15-6307-D231-FFC992807934}"/>
              </a:ext>
            </a:extLst>
          </p:cNvPr>
          <p:cNvSpPr txBox="1"/>
          <p:nvPr/>
        </p:nvSpPr>
        <p:spPr>
          <a:xfrm>
            <a:off x="8808130" y="3348362"/>
            <a:ext cx="495660" cy="307777"/>
          </a:xfrm>
          <a:prstGeom prst="rect">
            <a:avLst/>
          </a:prstGeom>
          <a:noFill/>
        </p:spPr>
        <p:txBody>
          <a:bodyPr wrap="square" rtlCol="0">
            <a:spAutoFit/>
          </a:bodyPr>
          <a:lstStyle/>
          <a:p>
            <a:r>
              <a:rPr lang="en-US" sz="1400" b="1" dirty="0">
                <a:effectLst>
                  <a:outerShdw blurRad="38100" dist="38100" dir="2700000" algn="tl">
                    <a:srgbClr val="000000">
                      <a:alpha val="43137"/>
                    </a:srgbClr>
                  </a:outerShdw>
                </a:effectLst>
                <a:highlight>
                  <a:srgbClr val="FFFF00"/>
                </a:highlight>
              </a:rPr>
              <a:t>HIS</a:t>
            </a:r>
            <a:endParaRPr lang="en-IN" sz="1400" b="1" dirty="0">
              <a:effectLst>
                <a:outerShdw blurRad="38100" dist="38100" dir="2700000" algn="tl">
                  <a:srgbClr val="000000">
                    <a:alpha val="43137"/>
                  </a:srgbClr>
                </a:outerShdw>
              </a:effectLst>
              <a:highlight>
                <a:srgbClr val="FFFF00"/>
              </a:highlight>
            </a:endParaRPr>
          </a:p>
        </p:txBody>
      </p:sp>
      <p:sp>
        <p:nvSpPr>
          <p:cNvPr id="17" name="TextBox 16">
            <a:extLst>
              <a:ext uri="{FF2B5EF4-FFF2-40B4-BE49-F238E27FC236}">
                <a16:creationId xmlns:a16="http://schemas.microsoft.com/office/drawing/2014/main" id="{AC5E31B9-BCEE-28BC-76D4-4B5046B19382}"/>
              </a:ext>
            </a:extLst>
          </p:cNvPr>
          <p:cNvSpPr txBox="1"/>
          <p:nvPr/>
        </p:nvSpPr>
        <p:spPr>
          <a:xfrm>
            <a:off x="9271246" y="3851474"/>
            <a:ext cx="495660" cy="307777"/>
          </a:xfrm>
          <a:prstGeom prst="rect">
            <a:avLst/>
          </a:prstGeom>
          <a:noFill/>
        </p:spPr>
        <p:txBody>
          <a:bodyPr wrap="square" rtlCol="0">
            <a:spAutoFit/>
          </a:bodyPr>
          <a:lstStyle/>
          <a:p>
            <a:r>
              <a:rPr lang="en-US" sz="1400" b="1" dirty="0">
                <a:effectLst>
                  <a:outerShdw blurRad="38100" dist="38100" dir="2700000" algn="tl">
                    <a:srgbClr val="000000">
                      <a:alpha val="43137"/>
                    </a:srgbClr>
                  </a:outerShdw>
                </a:effectLst>
                <a:highlight>
                  <a:srgbClr val="FFFF00"/>
                </a:highlight>
              </a:rPr>
              <a:t>CS</a:t>
            </a:r>
            <a:endParaRPr lang="en-IN" sz="1400" b="1" dirty="0">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76585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ADC7D-01DB-19A7-4925-295C6FD8C3FD}"/>
              </a:ext>
            </a:extLst>
          </p:cNvPr>
          <p:cNvSpPr>
            <a:spLocks noGrp="1"/>
          </p:cNvSpPr>
          <p:nvPr>
            <p:ph type="title"/>
          </p:nvPr>
        </p:nvSpPr>
        <p:spPr/>
        <p:txBody>
          <a:bodyPr/>
          <a:lstStyle/>
          <a:p>
            <a:endParaRPr lang="en-IN"/>
          </a:p>
        </p:txBody>
      </p:sp>
      <p:pic>
        <p:nvPicPr>
          <p:cNvPr id="6" name="Content Placeholder 5">
            <a:extLst>
              <a:ext uri="{FF2B5EF4-FFF2-40B4-BE49-F238E27FC236}">
                <a16:creationId xmlns:a16="http://schemas.microsoft.com/office/drawing/2014/main" id="{2E8667F5-6946-6245-256E-90C023950191}"/>
              </a:ext>
            </a:extLst>
          </p:cNvPr>
          <p:cNvPicPr>
            <a:picLocks noGrp="1" noChangeAspect="1"/>
          </p:cNvPicPr>
          <p:nvPr>
            <p:ph idx="1"/>
          </p:nvPr>
        </p:nvPicPr>
        <p:blipFill>
          <a:blip r:embed="rId2"/>
          <a:stretch>
            <a:fillRect/>
          </a:stretch>
        </p:blipFill>
        <p:spPr>
          <a:xfrm>
            <a:off x="7587547" y="1017350"/>
            <a:ext cx="3838015" cy="5747434"/>
          </a:xfrm>
        </p:spPr>
      </p:pic>
      <p:pic>
        <p:nvPicPr>
          <p:cNvPr id="4" name="Picture 3">
            <a:extLst>
              <a:ext uri="{FF2B5EF4-FFF2-40B4-BE49-F238E27FC236}">
                <a16:creationId xmlns:a16="http://schemas.microsoft.com/office/drawing/2014/main" id="{7C3C8D88-A4B4-CB64-5A05-5CB362A23FFF}"/>
              </a:ext>
            </a:extLst>
          </p:cNvPr>
          <p:cNvPicPr>
            <a:picLocks noChangeAspect="1"/>
          </p:cNvPicPr>
          <p:nvPr/>
        </p:nvPicPr>
        <p:blipFill>
          <a:blip r:embed="rId3"/>
          <a:stretch>
            <a:fillRect/>
          </a:stretch>
        </p:blipFill>
        <p:spPr>
          <a:xfrm>
            <a:off x="838200" y="93216"/>
            <a:ext cx="10587362" cy="2667000"/>
          </a:xfrm>
          <a:prstGeom prst="rect">
            <a:avLst/>
          </a:prstGeom>
        </p:spPr>
      </p:pic>
      <p:pic>
        <p:nvPicPr>
          <p:cNvPr id="8" name="Picture 7">
            <a:extLst>
              <a:ext uri="{FF2B5EF4-FFF2-40B4-BE49-F238E27FC236}">
                <a16:creationId xmlns:a16="http://schemas.microsoft.com/office/drawing/2014/main" id="{C41DA9C5-2FBD-956D-D538-B517F4538B18}"/>
              </a:ext>
            </a:extLst>
          </p:cNvPr>
          <p:cNvPicPr>
            <a:picLocks noChangeAspect="1"/>
          </p:cNvPicPr>
          <p:nvPr/>
        </p:nvPicPr>
        <p:blipFill>
          <a:blip r:embed="rId4"/>
          <a:stretch>
            <a:fillRect/>
          </a:stretch>
        </p:blipFill>
        <p:spPr>
          <a:xfrm>
            <a:off x="988381" y="2899300"/>
            <a:ext cx="5319535" cy="3492624"/>
          </a:xfrm>
          <a:prstGeom prst="rect">
            <a:avLst/>
          </a:prstGeom>
        </p:spPr>
      </p:pic>
    </p:spTree>
    <p:extLst>
      <p:ext uri="{BB962C8B-B14F-4D97-AF65-F5344CB8AC3E}">
        <p14:creationId xmlns:p14="http://schemas.microsoft.com/office/powerpoint/2010/main" val="28878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5ECBA7F-38CA-24CA-2489-41BBDF741FBF}"/>
              </a:ext>
            </a:extLst>
          </p:cNvPr>
          <p:cNvPicPr>
            <a:picLocks noGrp="1" noChangeAspect="1"/>
          </p:cNvPicPr>
          <p:nvPr>
            <p:ph sz="half" idx="1"/>
          </p:nvPr>
        </p:nvPicPr>
        <p:blipFill>
          <a:blip r:embed="rId2"/>
          <a:stretch>
            <a:fillRect/>
          </a:stretch>
        </p:blipFill>
        <p:spPr>
          <a:xfrm>
            <a:off x="1926454" y="433155"/>
            <a:ext cx="8380521" cy="6100527"/>
          </a:xfrm>
        </p:spPr>
      </p:pic>
    </p:spTree>
    <p:extLst>
      <p:ext uri="{BB962C8B-B14F-4D97-AF65-F5344CB8AC3E}">
        <p14:creationId xmlns:p14="http://schemas.microsoft.com/office/powerpoint/2010/main" val="243049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B5B0-0D5A-AAD2-E26F-F72C5768CD6C}"/>
              </a:ext>
            </a:extLst>
          </p:cNvPr>
          <p:cNvSpPr>
            <a:spLocks noGrp="1"/>
          </p:cNvSpPr>
          <p:nvPr>
            <p:ph type="title"/>
          </p:nvPr>
        </p:nvSpPr>
        <p:spPr/>
        <p:txBody>
          <a:bodyPr/>
          <a:lstStyle/>
          <a:p>
            <a:r>
              <a:rPr lang="en-US" b="1" dirty="0"/>
              <a:t>GREAT CARDIAC VEIN</a:t>
            </a:r>
            <a:endParaRPr lang="en-IN" b="1" dirty="0"/>
          </a:p>
        </p:txBody>
      </p:sp>
      <p:sp>
        <p:nvSpPr>
          <p:cNvPr id="3" name="Content Placeholder 2">
            <a:extLst>
              <a:ext uri="{FF2B5EF4-FFF2-40B4-BE49-F238E27FC236}">
                <a16:creationId xmlns:a16="http://schemas.microsoft.com/office/drawing/2014/main" id="{450C184B-4A86-D93F-96A7-DD4837453D17}"/>
              </a:ext>
            </a:extLst>
          </p:cNvPr>
          <p:cNvSpPr>
            <a:spLocks noGrp="1"/>
          </p:cNvSpPr>
          <p:nvPr>
            <p:ph idx="1"/>
          </p:nvPr>
        </p:nvSpPr>
        <p:spPr>
          <a:xfrm>
            <a:off x="363981" y="1690688"/>
            <a:ext cx="7767961" cy="4486275"/>
          </a:xfrm>
        </p:spPr>
        <p:txBody>
          <a:bodyPr>
            <a:normAutofit/>
          </a:bodyPr>
          <a:lstStyle/>
          <a:p>
            <a:r>
              <a:rPr lang="en-US" sz="2400" dirty="0"/>
              <a:t>The </a:t>
            </a:r>
            <a:r>
              <a:rPr lang="en-US" sz="2400" dirty="0">
                <a:effectLst>
                  <a:outerShdw blurRad="38100" dist="38100" dir="2700000" algn="tl">
                    <a:srgbClr val="000000">
                      <a:alpha val="43137"/>
                    </a:srgbClr>
                  </a:outerShdw>
                </a:effectLst>
              </a:rPr>
              <a:t>longest venous vessel</a:t>
            </a:r>
            <a:r>
              <a:rPr lang="en-US" sz="2400" dirty="0"/>
              <a:t> of the myocardium and most constant one</a:t>
            </a:r>
          </a:p>
          <a:p>
            <a:r>
              <a:rPr lang="en-US" sz="2400" dirty="0"/>
              <a:t>The great cardiac vein tributaries are collectively responsible for the drainage of</a:t>
            </a:r>
          </a:p>
          <a:p>
            <a:pPr lvl="1"/>
            <a:r>
              <a:rPr lang="en-US" sz="2000" dirty="0"/>
              <a:t> the left atrium, </a:t>
            </a:r>
          </a:p>
          <a:p>
            <a:pPr lvl="1"/>
            <a:r>
              <a:rPr lang="en-US" sz="2000" dirty="0"/>
              <a:t>the anterior wall of the right and left ventricle, </a:t>
            </a:r>
          </a:p>
          <a:p>
            <a:pPr lvl="1"/>
            <a:r>
              <a:rPr lang="en-US" sz="2000" dirty="0"/>
              <a:t>apical regions of the myocardium and the interventricular septum</a:t>
            </a:r>
          </a:p>
          <a:p>
            <a:r>
              <a:rPr lang="en-US" sz="2400" dirty="0"/>
              <a:t> Its </a:t>
            </a:r>
            <a:r>
              <a:rPr lang="en-US" sz="2400" i="1" dirty="0"/>
              <a:t>tributaries are from the left atrium, left and right ventricles, and left marginal vein </a:t>
            </a:r>
          </a:p>
          <a:p>
            <a:r>
              <a:rPr lang="en-US" sz="2400" dirty="0"/>
              <a:t>The </a:t>
            </a:r>
            <a:r>
              <a:rPr lang="en-US" sz="2400" u="sng" dirty="0"/>
              <a:t>valve of </a:t>
            </a:r>
            <a:r>
              <a:rPr lang="en-US" sz="2400" u="sng" dirty="0" err="1"/>
              <a:t>Vieussens</a:t>
            </a:r>
            <a:r>
              <a:rPr lang="en-US" sz="2400" u="sng" dirty="0"/>
              <a:t> </a:t>
            </a:r>
            <a:r>
              <a:rPr lang="en-US" sz="2400" dirty="0"/>
              <a:t>is clinically relevant for the practitioner because of its variability and its </a:t>
            </a:r>
            <a:r>
              <a:rPr lang="en-US" sz="2400" u="sng" dirty="0"/>
              <a:t>obstruction to leads and catheters</a:t>
            </a:r>
            <a:r>
              <a:rPr lang="en-US" sz="2400" dirty="0"/>
              <a:t> placed during cardiac procedures </a:t>
            </a:r>
            <a:endParaRPr lang="en-IN" sz="3600" dirty="0"/>
          </a:p>
        </p:txBody>
      </p:sp>
      <p:pic>
        <p:nvPicPr>
          <p:cNvPr id="7" name="Picture 6">
            <a:extLst>
              <a:ext uri="{FF2B5EF4-FFF2-40B4-BE49-F238E27FC236}">
                <a16:creationId xmlns:a16="http://schemas.microsoft.com/office/drawing/2014/main" id="{DCB0A024-47EE-F09D-C925-A8E4BA0E7503}"/>
              </a:ext>
            </a:extLst>
          </p:cNvPr>
          <p:cNvPicPr>
            <a:picLocks noChangeAspect="1"/>
          </p:cNvPicPr>
          <p:nvPr/>
        </p:nvPicPr>
        <p:blipFill>
          <a:blip r:embed="rId2"/>
          <a:stretch>
            <a:fillRect/>
          </a:stretch>
        </p:blipFill>
        <p:spPr>
          <a:xfrm>
            <a:off x="7899207" y="2379216"/>
            <a:ext cx="4277701" cy="3409030"/>
          </a:xfrm>
          <a:prstGeom prst="rect">
            <a:avLst/>
          </a:prstGeom>
        </p:spPr>
      </p:pic>
    </p:spTree>
    <p:extLst>
      <p:ext uri="{BB962C8B-B14F-4D97-AF65-F5344CB8AC3E}">
        <p14:creationId xmlns:p14="http://schemas.microsoft.com/office/powerpoint/2010/main" val="226538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A142-DB92-0BD0-0A78-7AABC3BB345B}"/>
              </a:ext>
            </a:extLst>
          </p:cNvPr>
          <p:cNvSpPr>
            <a:spLocks noGrp="1"/>
          </p:cNvSpPr>
          <p:nvPr>
            <p:ph type="title"/>
          </p:nvPr>
        </p:nvSpPr>
        <p:spPr/>
        <p:txBody>
          <a:bodyPr/>
          <a:lstStyle/>
          <a:p>
            <a:r>
              <a:rPr lang="en-US" b="1" dirty="0"/>
              <a:t>MIDDLE CARDIAC VEIN</a:t>
            </a:r>
            <a:endParaRPr lang="en-IN" b="1" dirty="0"/>
          </a:p>
        </p:txBody>
      </p:sp>
      <p:sp>
        <p:nvSpPr>
          <p:cNvPr id="5" name="Content Placeholder 4">
            <a:extLst>
              <a:ext uri="{FF2B5EF4-FFF2-40B4-BE49-F238E27FC236}">
                <a16:creationId xmlns:a16="http://schemas.microsoft.com/office/drawing/2014/main" id="{80F6650C-5800-8038-884A-39ADA624C553}"/>
              </a:ext>
            </a:extLst>
          </p:cNvPr>
          <p:cNvSpPr>
            <a:spLocks noGrp="1"/>
          </p:cNvSpPr>
          <p:nvPr>
            <p:ph idx="1"/>
          </p:nvPr>
        </p:nvSpPr>
        <p:spPr>
          <a:xfrm>
            <a:off x="838200" y="1825625"/>
            <a:ext cx="6059750" cy="4351338"/>
          </a:xfrm>
        </p:spPr>
        <p:txBody>
          <a:bodyPr>
            <a:normAutofit/>
          </a:bodyPr>
          <a:lstStyle/>
          <a:p>
            <a:r>
              <a:rPr lang="en-US" sz="2400" dirty="0"/>
              <a:t>The middle cardiac vein, also known as the </a:t>
            </a:r>
            <a:r>
              <a:rPr lang="en-US" sz="2400" dirty="0">
                <a:effectLst>
                  <a:outerShdw blurRad="38100" dist="38100" dir="2700000" algn="tl">
                    <a:srgbClr val="000000">
                      <a:alpha val="43137"/>
                    </a:srgbClr>
                  </a:outerShdw>
                </a:effectLst>
              </a:rPr>
              <a:t>inferior interventricular vein </a:t>
            </a:r>
          </a:p>
          <a:p>
            <a:r>
              <a:rPr lang="en-US" sz="2400" dirty="0"/>
              <a:t>It drains the ventricular septum and the diaphragmatic portions of the walls of the cardiac ventricles</a:t>
            </a:r>
          </a:p>
          <a:p>
            <a:r>
              <a:rPr lang="en-US" sz="2400" dirty="0"/>
              <a:t>The </a:t>
            </a:r>
            <a:r>
              <a:rPr lang="en-US" sz="2400" b="1" dirty="0"/>
              <a:t>venous confluence </a:t>
            </a:r>
            <a:r>
              <a:rPr lang="en-US" sz="2400" dirty="0"/>
              <a:t>is the </a:t>
            </a:r>
            <a:r>
              <a:rPr lang="en-US" sz="2400" b="1" dirty="0"/>
              <a:t>location of most </a:t>
            </a:r>
            <a:r>
              <a:rPr lang="en-US" sz="2400" b="1" i="1" dirty="0"/>
              <a:t>aneurysms</a:t>
            </a:r>
            <a:r>
              <a:rPr lang="en-US" sz="2400" dirty="0"/>
              <a:t> in the cardiac venous system. </a:t>
            </a:r>
          </a:p>
          <a:p>
            <a:r>
              <a:rPr lang="en-US" sz="2400" dirty="0"/>
              <a:t>Such coronary sinus -confluence aneurysms are associated with </a:t>
            </a:r>
            <a:r>
              <a:rPr lang="en-US" sz="2400" b="1" i="1" dirty="0"/>
              <a:t>cardiac arrhythmias</a:t>
            </a:r>
            <a:endParaRPr lang="en-IN" sz="3600" b="1" i="1" dirty="0"/>
          </a:p>
        </p:txBody>
      </p:sp>
      <p:pic>
        <p:nvPicPr>
          <p:cNvPr id="7" name="Picture 6">
            <a:extLst>
              <a:ext uri="{FF2B5EF4-FFF2-40B4-BE49-F238E27FC236}">
                <a16:creationId xmlns:a16="http://schemas.microsoft.com/office/drawing/2014/main" id="{6304C079-CC58-DDCE-FAC0-C17DEE974618}"/>
              </a:ext>
            </a:extLst>
          </p:cNvPr>
          <p:cNvPicPr>
            <a:picLocks noChangeAspect="1"/>
          </p:cNvPicPr>
          <p:nvPr/>
        </p:nvPicPr>
        <p:blipFill>
          <a:blip r:embed="rId2"/>
          <a:stretch>
            <a:fillRect/>
          </a:stretch>
        </p:blipFill>
        <p:spPr>
          <a:xfrm>
            <a:off x="6897950" y="1389610"/>
            <a:ext cx="4805420" cy="4078780"/>
          </a:xfrm>
          <a:prstGeom prst="rect">
            <a:avLst/>
          </a:prstGeom>
        </p:spPr>
      </p:pic>
    </p:spTree>
    <p:extLst>
      <p:ext uri="{BB962C8B-B14F-4D97-AF65-F5344CB8AC3E}">
        <p14:creationId xmlns:p14="http://schemas.microsoft.com/office/powerpoint/2010/main" val="1401704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5B8F-D544-E758-EC94-7F57A4D96A57}"/>
              </a:ext>
            </a:extLst>
          </p:cNvPr>
          <p:cNvSpPr>
            <a:spLocks noGrp="1"/>
          </p:cNvSpPr>
          <p:nvPr>
            <p:ph type="title"/>
          </p:nvPr>
        </p:nvSpPr>
        <p:spPr/>
        <p:txBody>
          <a:bodyPr/>
          <a:lstStyle/>
          <a:p>
            <a:r>
              <a:rPr lang="en-US" b="1" dirty="0"/>
              <a:t>SMALL CARDIAC VEIN</a:t>
            </a:r>
            <a:endParaRPr lang="en-IN" b="1" dirty="0"/>
          </a:p>
        </p:txBody>
      </p:sp>
      <p:sp>
        <p:nvSpPr>
          <p:cNvPr id="3" name="Content Placeholder 2">
            <a:extLst>
              <a:ext uri="{FF2B5EF4-FFF2-40B4-BE49-F238E27FC236}">
                <a16:creationId xmlns:a16="http://schemas.microsoft.com/office/drawing/2014/main" id="{F6FE736F-A768-AE1D-0550-9FC1064BF213}"/>
              </a:ext>
            </a:extLst>
          </p:cNvPr>
          <p:cNvSpPr>
            <a:spLocks noGrp="1"/>
          </p:cNvSpPr>
          <p:nvPr>
            <p:ph idx="1"/>
          </p:nvPr>
        </p:nvSpPr>
        <p:spPr>
          <a:xfrm>
            <a:off x="838200" y="1825625"/>
            <a:ext cx="5420557" cy="4351338"/>
          </a:xfrm>
        </p:spPr>
        <p:txBody>
          <a:bodyPr>
            <a:normAutofit/>
          </a:bodyPr>
          <a:lstStyle/>
          <a:p>
            <a:endParaRPr lang="en-US" sz="2400" dirty="0"/>
          </a:p>
          <a:p>
            <a:r>
              <a:rPr lang="en-US" sz="2400" dirty="0"/>
              <a:t>The </a:t>
            </a:r>
            <a:r>
              <a:rPr lang="en-US" sz="2400" b="1" dirty="0"/>
              <a:t>small cardiac vein, or the right coronary vein</a:t>
            </a:r>
            <a:r>
              <a:rPr lang="en-US" sz="2400" dirty="0"/>
              <a:t>, is a small tributary of the coronary sinus, originating from the inferior part of the right coronary sulcus </a:t>
            </a:r>
          </a:p>
          <a:p>
            <a:endParaRPr lang="en-US" sz="2400" dirty="0"/>
          </a:p>
          <a:p>
            <a:r>
              <a:rPr lang="en-US" sz="2400" dirty="0"/>
              <a:t>The small cardiac vein drains the inferior and lateral walls of right ventricle</a:t>
            </a:r>
          </a:p>
          <a:p>
            <a:endParaRPr lang="en-US" sz="2400" dirty="0"/>
          </a:p>
          <a:p>
            <a:endParaRPr lang="en-IN" sz="2400" dirty="0"/>
          </a:p>
        </p:txBody>
      </p:sp>
      <p:pic>
        <p:nvPicPr>
          <p:cNvPr id="5" name="Picture 4">
            <a:extLst>
              <a:ext uri="{FF2B5EF4-FFF2-40B4-BE49-F238E27FC236}">
                <a16:creationId xmlns:a16="http://schemas.microsoft.com/office/drawing/2014/main" id="{A35F2306-48BF-7517-872C-DC4F4F85C20E}"/>
              </a:ext>
            </a:extLst>
          </p:cNvPr>
          <p:cNvPicPr>
            <a:picLocks noChangeAspect="1"/>
          </p:cNvPicPr>
          <p:nvPr/>
        </p:nvPicPr>
        <p:blipFill>
          <a:blip r:embed="rId2"/>
          <a:stretch>
            <a:fillRect/>
          </a:stretch>
        </p:blipFill>
        <p:spPr>
          <a:xfrm>
            <a:off x="6755924" y="1027905"/>
            <a:ext cx="5131276" cy="4449173"/>
          </a:xfrm>
          <a:prstGeom prst="rect">
            <a:avLst/>
          </a:prstGeom>
        </p:spPr>
      </p:pic>
    </p:spTree>
    <p:extLst>
      <p:ext uri="{BB962C8B-B14F-4D97-AF65-F5344CB8AC3E}">
        <p14:creationId xmlns:p14="http://schemas.microsoft.com/office/powerpoint/2010/main" val="2106911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3F49-3DAF-23CF-DE3C-E0B48D76B36D}"/>
              </a:ext>
            </a:extLst>
          </p:cNvPr>
          <p:cNvSpPr>
            <a:spLocks noGrp="1"/>
          </p:cNvSpPr>
          <p:nvPr>
            <p:ph type="title"/>
          </p:nvPr>
        </p:nvSpPr>
        <p:spPr/>
        <p:txBody>
          <a:bodyPr/>
          <a:lstStyle/>
          <a:p>
            <a:r>
              <a:rPr lang="en-US" b="1" dirty="0"/>
              <a:t>SMALLER CARDIAC VENOUS SYSTEM</a:t>
            </a:r>
            <a:endParaRPr lang="en-IN" b="1" dirty="0"/>
          </a:p>
        </p:txBody>
      </p:sp>
      <p:sp>
        <p:nvSpPr>
          <p:cNvPr id="3" name="Content Placeholder 2">
            <a:extLst>
              <a:ext uri="{FF2B5EF4-FFF2-40B4-BE49-F238E27FC236}">
                <a16:creationId xmlns:a16="http://schemas.microsoft.com/office/drawing/2014/main" id="{5A4647B0-458D-789C-9E85-E21CB0AB4E3C}"/>
              </a:ext>
            </a:extLst>
          </p:cNvPr>
          <p:cNvSpPr>
            <a:spLocks noGrp="1"/>
          </p:cNvSpPr>
          <p:nvPr>
            <p:ph idx="1"/>
          </p:nvPr>
        </p:nvSpPr>
        <p:spPr>
          <a:xfrm>
            <a:off x="426129" y="1384917"/>
            <a:ext cx="6880194" cy="5299968"/>
          </a:xfrm>
        </p:spPr>
        <p:txBody>
          <a:bodyPr>
            <a:normAutofit/>
          </a:bodyPr>
          <a:lstStyle/>
          <a:p>
            <a:r>
              <a:rPr lang="en-US" sz="2400" dirty="0"/>
              <a:t>Smaller cardiac (venae cordis </a:t>
            </a:r>
            <a:r>
              <a:rPr lang="en-US" sz="2400" dirty="0" err="1"/>
              <a:t>minimae</a:t>
            </a:r>
            <a:r>
              <a:rPr lang="en-US" sz="2400" dirty="0"/>
              <a:t>; Thebesian) veins, opens into all cardiac cavities</a:t>
            </a:r>
          </a:p>
          <a:p>
            <a:endParaRPr lang="en-US" sz="2400" dirty="0"/>
          </a:p>
          <a:p>
            <a:r>
              <a:rPr lang="en-IN" sz="2400" dirty="0"/>
              <a:t>Four types of Thebesian veins have been described;</a:t>
            </a:r>
          </a:p>
          <a:p>
            <a:endParaRPr lang="en-IN" sz="2400" dirty="0"/>
          </a:p>
          <a:p>
            <a:pPr marL="914400" lvl="1" indent="-457200">
              <a:buFont typeface="+mj-lt"/>
              <a:buAutoNum type="arabicPeriod"/>
            </a:pPr>
            <a:r>
              <a:rPr lang="en-IN" sz="2000" u="sng" dirty="0" err="1">
                <a:effectLst>
                  <a:outerShdw blurRad="38100" dist="38100" dir="2700000" algn="tl">
                    <a:srgbClr val="000000">
                      <a:alpha val="43137"/>
                    </a:srgbClr>
                  </a:outerShdw>
                </a:effectLst>
              </a:rPr>
              <a:t>Venoluminal</a:t>
            </a:r>
            <a:r>
              <a:rPr lang="en-IN" sz="2000" u="sng" dirty="0">
                <a:effectLst>
                  <a:outerShdw blurRad="38100" dist="38100" dir="2700000" algn="tl">
                    <a:srgbClr val="000000">
                      <a:alpha val="43137"/>
                    </a:srgbClr>
                  </a:outerShdw>
                </a:effectLst>
              </a:rPr>
              <a:t> veins </a:t>
            </a:r>
            <a:r>
              <a:rPr lang="en-IN" sz="2000" dirty="0"/>
              <a:t>drain directly into the cardiac chambers</a:t>
            </a:r>
          </a:p>
          <a:p>
            <a:pPr marL="914400" lvl="1" indent="-457200">
              <a:buFont typeface="+mj-lt"/>
              <a:buAutoNum type="arabicPeriod"/>
            </a:pPr>
            <a:r>
              <a:rPr lang="en-IN" sz="2000" u="sng" dirty="0" err="1">
                <a:effectLst>
                  <a:outerShdw blurRad="38100" dist="38100" dir="2700000" algn="tl">
                    <a:srgbClr val="000000">
                      <a:alpha val="43137"/>
                    </a:srgbClr>
                  </a:outerShdw>
                </a:effectLst>
              </a:rPr>
              <a:t>Venosinusoidal</a:t>
            </a:r>
            <a:r>
              <a:rPr lang="en-IN" sz="2000" u="sng" dirty="0">
                <a:effectLst>
                  <a:outerShdw blurRad="38100" dist="38100" dir="2700000" algn="tl">
                    <a:srgbClr val="000000">
                      <a:alpha val="43137"/>
                    </a:srgbClr>
                  </a:outerShdw>
                </a:effectLst>
              </a:rPr>
              <a:t> veins </a:t>
            </a:r>
            <a:r>
              <a:rPr lang="en-IN" sz="2000" dirty="0"/>
              <a:t>drain into subendocardial sinusoids (which, in turn, drain into the cardiac chambers)</a:t>
            </a:r>
          </a:p>
          <a:p>
            <a:pPr marL="914400" lvl="1" indent="-457200">
              <a:buFont typeface="+mj-lt"/>
              <a:buAutoNum type="arabicPeriod"/>
            </a:pPr>
            <a:r>
              <a:rPr lang="en-IN" sz="2000" u="sng" dirty="0" err="1">
                <a:effectLst>
                  <a:outerShdw blurRad="38100" dist="38100" dir="2700000" algn="tl">
                    <a:srgbClr val="000000">
                      <a:alpha val="43137"/>
                    </a:srgbClr>
                  </a:outerShdw>
                </a:effectLst>
              </a:rPr>
              <a:t>Arterioluminal</a:t>
            </a:r>
            <a:r>
              <a:rPr lang="en-IN" sz="2000" u="sng" dirty="0">
                <a:effectLst>
                  <a:outerShdw blurRad="38100" dist="38100" dir="2700000" algn="tl">
                    <a:srgbClr val="000000">
                      <a:alpha val="43137"/>
                    </a:srgbClr>
                  </a:outerShdw>
                </a:effectLst>
              </a:rPr>
              <a:t> veins </a:t>
            </a:r>
            <a:r>
              <a:rPr lang="en-IN" sz="2000" dirty="0"/>
              <a:t>connect small arteries and arterioles directly with the cardiac chambers; </a:t>
            </a:r>
          </a:p>
          <a:p>
            <a:pPr marL="914400" lvl="1" indent="-457200">
              <a:buFont typeface="+mj-lt"/>
              <a:buAutoNum type="arabicPeriod"/>
            </a:pPr>
            <a:r>
              <a:rPr lang="en-IN" sz="2000" u="sng" dirty="0" err="1">
                <a:effectLst>
                  <a:outerShdw blurRad="38100" dist="38100" dir="2700000" algn="tl">
                    <a:srgbClr val="000000">
                      <a:alpha val="43137"/>
                    </a:srgbClr>
                  </a:outerShdw>
                </a:effectLst>
              </a:rPr>
              <a:t>Arteriosinusoidal</a:t>
            </a:r>
            <a:r>
              <a:rPr lang="en-IN" sz="2000" u="sng" dirty="0">
                <a:effectLst>
                  <a:outerShdw blurRad="38100" dist="38100" dir="2700000" algn="tl">
                    <a:srgbClr val="000000">
                      <a:alpha val="43137"/>
                    </a:srgbClr>
                  </a:outerShdw>
                </a:effectLst>
              </a:rPr>
              <a:t> veins </a:t>
            </a:r>
            <a:r>
              <a:rPr lang="en-IN" sz="2000" dirty="0"/>
              <a:t>connect thin arteries or arterioles with subendocardial sinusoidal spaces</a:t>
            </a:r>
          </a:p>
        </p:txBody>
      </p:sp>
      <p:pic>
        <p:nvPicPr>
          <p:cNvPr id="5" name="Picture 4">
            <a:extLst>
              <a:ext uri="{FF2B5EF4-FFF2-40B4-BE49-F238E27FC236}">
                <a16:creationId xmlns:a16="http://schemas.microsoft.com/office/drawing/2014/main" id="{49C04AC5-A071-A5AB-6D6B-0A90C84079AF}"/>
              </a:ext>
            </a:extLst>
          </p:cNvPr>
          <p:cNvPicPr>
            <a:picLocks noChangeAspect="1"/>
          </p:cNvPicPr>
          <p:nvPr/>
        </p:nvPicPr>
        <p:blipFill>
          <a:blip r:embed="rId2"/>
          <a:stretch>
            <a:fillRect/>
          </a:stretch>
        </p:blipFill>
        <p:spPr>
          <a:xfrm>
            <a:off x="7215116" y="1825625"/>
            <a:ext cx="4956173" cy="4562067"/>
          </a:xfrm>
          <a:prstGeom prst="rect">
            <a:avLst/>
          </a:prstGeom>
        </p:spPr>
      </p:pic>
    </p:spTree>
    <p:extLst>
      <p:ext uri="{BB962C8B-B14F-4D97-AF65-F5344CB8AC3E}">
        <p14:creationId xmlns:p14="http://schemas.microsoft.com/office/powerpoint/2010/main" val="564915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6A0CC-93C6-DB61-67FF-1EC2CBD9CEF5}"/>
              </a:ext>
            </a:extLst>
          </p:cNvPr>
          <p:cNvSpPr>
            <a:spLocks noGrp="1"/>
          </p:cNvSpPr>
          <p:nvPr>
            <p:ph type="title"/>
          </p:nvPr>
        </p:nvSpPr>
        <p:spPr>
          <a:xfrm>
            <a:off x="838200" y="187570"/>
            <a:ext cx="10515600" cy="1325563"/>
          </a:xfrm>
        </p:spPr>
        <p:txBody>
          <a:bodyPr>
            <a:normAutofit/>
          </a:bodyPr>
          <a:lstStyle/>
          <a:p>
            <a:pPr algn="ctr"/>
            <a:r>
              <a:rPr lang="en-US" sz="4000" b="1" dirty="0"/>
              <a:t>OBLIQUE VEIN OF MARSHALL &amp; </a:t>
            </a:r>
            <a:br>
              <a:rPr lang="en-US" sz="4000" b="1" dirty="0"/>
            </a:br>
            <a:r>
              <a:rPr lang="en-US" sz="4000" b="1" dirty="0"/>
              <a:t>MARSHALL LIGAMENT</a:t>
            </a:r>
            <a:endParaRPr lang="en-IN" sz="4000" b="1" dirty="0"/>
          </a:p>
        </p:txBody>
      </p:sp>
      <p:sp>
        <p:nvSpPr>
          <p:cNvPr id="3" name="Content Placeholder 2">
            <a:extLst>
              <a:ext uri="{FF2B5EF4-FFF2-40B4-BE49-F238E27FC236}">
                <a16:creationId xmlns:a16="http://schemas.microsoft.com/office/drawing/2014/main" id="{A3B1B127-4C43-7807-B1C4-B8E39F42ECF8}"/>
              </a:ext>
            </a:extLst>
          </p:cNvPr>
          <p:cNvSpPr>
            <a:spLocks noGrp="1"/>
          </p:cNvSpPr>
          <p:nvPr>
            <p:ph sz="half" idx="1"/>
          </p:nvPr>
        </p:nvSpPr>
        <p:spPr>
          <a:xfrm>
            <a:off x="514905" y="1154097"/>
            <a:ext cx="10955045" cy="5022866"/>
          </a:xfrm>
        </p:spPr>
        <p:txBody>
          <a:bodyPr>
            <a:normAutofit/>
          </a:bodyPr>
          <a:lstStyle/>
          <a:p>
            <a:endParaRPr lang="en-US" sz="2400" dirty="0"/>
          </a:p>
          <a:p>
            <a:r>
              <a:rPr lang="en-US" sz="2400" b="1" dirty="0"/>
              <a:t>Marshall’s ligament </a:t>
            </a:r>
            <a:r>
              <a:rPr lang="en-US" sz="2400" dirty="0"/>
              <a:t>- </a:t>
            </a:r>
            <a:r>
              <a:rPr lang="en-US" sz="2400" i="1" u="sng" dirty="0"/>
              <a:t>ectopic focus for triggering paroxysmal atrial fibrillation </a:t>
            </a:r>
            <a:r>
              <a:rPr lang="en-US" sz="2400" dirty="0"/>
              <a:t>that can be treated with </a:t>
            </a:r>
            <a:r>
              <a:rPr lang="en-US" sz="2400" dirty="0">
                <a:effectLst>
                  <a:outerShdw blurRad="38100" dist="38100" dir="2700000" algn="tl">
                    <a:srgbClr val="000000">
                      <a:alpha val="43137"/>
                    </a:srgbClr>
                  </a:outerShdw>
                </a:effectLst>
              </a:rPr>
              <a:t>pulmonary ablation.</a:t>
            </a:r>
          </a:p>
          <a:p>
            <a:r>
              <a:rPr lang="en-US" sz="2400" dirty="0"/>
              <a:t>A left superior vena cava is the direct result of the </a:t>
            </a:r>
            <a:r>
              <a:rPr lang="en-US" sz="2400" b="1" dirty="0"/>
              <a:t>failure of regression of the left anterior cardinal vein</a:t>
            </a:r>
            <a:r>
              <a:rPr lang="en-US" sz="2400" dirty="0"/>
              <a:t>, which would normally form the ligament of Marshall .</a:t>
            </a:r>
          </a:p>
          <a:p>
            <a:r>
              <a:rPr lang="en-US" sz="2400" dirty="0"/>
              <a:t>The presence of a </a:t>
            </a:r>
            <a:r>
              <a:rPr lang="en-US" sz="2400" b="1" dirty="0"/>
              <a:t>persistent left superior vena cava </a:t>
            </a:r>
            <a:r>
              <a:rPr lang="en-US" sz="2400" dirty="0"/>
              <a:t>can render access to the right side of the heart difficult via the left subclavian. </a:t>
            </a:r>
          </a:p>
          <a:p>
            <a:endParaRPr lang="en-IN" sz="2400" dirty="0"/>
          </a:p>
        </p:txBody>
      </p:sp>
      <p:pic>
        <p:nvPicPr>
          <p:cNvPr id="8" name="Picture 7">
            <a:extLst>
              <a:ext uri="{FF2B5EF4-FFF2-40B4-BE49-F238E27FC236}">
                <a16:creationId xmlns:a16="http://schemas.microsoft.com/office/drawing/2014/main" id="{D71858D3-DAF3-7FA8-CBFE-66E3BF37301B}"/>
              </a:ext>
            </a:extLst>
          </p:cNvPr>
          <p:cNvPicPr>
            <a:picLocks noChangeAspect="1"/>
          </p:cNvPicPr>
          <p:nvPr/>
        </p:nvPicPr>
        <p:blipFill>
          <a:blip r:embed="rId2"/>
          <a:stretch>
            <a:fillRect/>
          </a:stretch>
        </p:blipFill>
        <p:spPr>
          <a:xfrm>
            <a:off x="1864313" y="3869128"/>
            <a:ext cx="6373566" cy="2988871"/>
          </a:xfrm>
          <a:prstGeom prst="rect">
            <a:avLst/>
          </a:prstGeom>
        </p:spPr>
      </p:pic>
    </p:spTree>
    <p:extLst>
      <p:ext uri="{BB962C8B-B14F-4D97-AF65-F5344CB8AC3E}">
        <p14:creationId xmlns:p14="http://schemas.microsoft.com/office/powerpoint/2010/main" val="380340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A797-0169-431A-FA97-7A1111A593AC}"/>
              </a:ext>
            </a:extLst>
          </p:cNvPr>
          <p:cNvSpPr>
            <a:spLocks noGrp="1"/>
          </p:cNvSpPr>
          <p:nvPr>
            <p:ph type="title"/>
          </p:nvPr>
        </p:nvSpPr>
        <p:spPr>
          <a:xfrm>
            <a:off x="838199" y="365125"/>
            <a:ext cx="4728099" cy="1325563"/>
          </a:xfrm>
        </p:spPr>
        <p:txBody>
          <a:bodyPr>
            <a:normAutofit fontScale="90000"/>
          </a:bodyPr>
          <a:lstStyle/>
          <a:p>
            <a:r>
              <a:rPr lang="en-US" b="1" dirty="0"/>
              <a:t>SINUS OF VALSALVA &amp; CORONARY ORIGIN</a:t>
            </a:r>
            <a:endParaRPr lang="en-IN" b="1" dirty="0"/>
          </a:p>
        </p:txBody>
      </p:sp>
      <p:pic>
        <p:nvPicPr>
          <p:cNvPr id="8" name="Content Placeholder 7">
            <a:extLst>
              <a:ext uri="{FF2B5EF4-FFF2-40B4-BE49-F238E27FC236}">
                <a16:creationId xmlns:a16="http://schemas.microsoft.com/office/drawing/2014/main" id="{BC09DF87-8C75-CD97-730C-ACCCF0F91F5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68369" y="3086067"/>
            <a:ext cx="4282560" cy="3563309"/>
          </a:xfrm>
        </p:spPr>
      </p:pic>
      <p:pic>
        <p:nvPicPr>
          <p:cNvPr id="6" name="Content Placeholder 5">
            <a:extLst>
              <a:ext uri="{FF2B5EF4-FFF2-40B4-BE49-F238E27FC236}">
                <a16:creationId xmlns:a16="http://schemas.microsoft.com/office/drawing/2014/main" id="{3A91EEA6-A2EF-B157-FF9B-347E564C1FF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9874184">
            <a:off x="6618576" y="-39564"/>
            <a:ext cx="2884503" cy="3140904"/>
          </a:xfrm>
        </p:spPr>
      </p:pic>
      <p:sp>
        <p:nvSpPr>
          <p:cNvPr id="9" name="TextBox 8">
            <a:extLst>
              <a:ext uri="{FF2B5EF4-FFF2-40B4-BE49-F238E27FC236}">
                <a16:creationId xmlns:a16="http://schemas.microsoft.com/office/drawing/2014/main" id="{A8B3E718-B0C7-C931-CE20-3722CDA4A775}"/>
              </a:ext>
            </a:extLst>
          </p:cNvPr>
          <p:cNvSpPr txBox="1"/>
          <p:nvPr/>
        </p:nvSpPr>
        <p:spPr>
          <a:xfrm>
            <a:off x="838199" y="2476869"/>
            <a:ext cx="6175159"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right and left coronary arteries arise from the right and left aortic sinus, respectively.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Their ostia normally originate about two-thirds the distance from the aortic annulus to the </a:t>
            </a:r>
            <a:r>
              <a:rPr lang="en-US" sz="2400" dirty="0" err="1"/>
              <a:t>sinotubular</a:t>
            </a:r>
            <a:r>
              <a:rPr lang="en-US" sz="2400" dirty="0"/>
              <a:t> junction and about midway between the aortic valve commissures</a:t>
            </a:r>
            <a:endParaRPr lang="en-IN" sz="2400" dirty="0"/>
          </a:p>
        </p:txBody>
      </p:sp>
    </p:spTree>
    <p:extLst>
      <p:ext uri="{BB962C8B-B14F-4D97-AF65-F5344CB8AC3E}">
        <p14:creationId xmlns:p14="http://schemas.microsoft.com/office/powerpoint/2010/main" val="2585519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4834A-707D-ED80-85D9-9553055E571B}"/>
              </a:ext>
            </a:extLst>
          </p:cNvPr>
          <p:cNvSpPr>
            <a:spLocks noGrp="1"/>
          </p:cNvSpPr>
          <p:nvPr>
            <p:ph type="title"/>
          </p:nvPr>
        </p:nvSpPr>
        <p:spPr>
          <a:xfrm>
            <a:off x="838200" y="773494"/>
            <a:ext cx="10515600" cy="1325563"/>
          </a:xfrm>
        </p:spPr>
        <p:txBody>
          <a:bodyPr/>
          <a:lstStyle/>
          <a:p>
            <a:pPr algn="ctr"/>
            <a:r>
              <a:rPr lang="en-US" b="1" dirty="0"/>
              <a:t>CARDIAC CONDUCTION SYSTEM &amp; </a:t>
            </a:r>
            <a:br>
              <a:rPr lang="en-US" b="1" dirty="0"/>
            </a:br>
            <a:r>
              <a:rPr lang="en-US" b="1" dirty="0"/>
              <a:t>PACING APPLICATIONS</a:t>
            </a:r>
            <a:endParaRPr lang="en-IN" b="1" dirty="0"/>
          </a:p>
        </p:txBody>
      </p:sp>
      <p:pic>
        <p:nvPicPr>
          <p:cNvPr id="3" name="Picture 2">
            <a:extLst>
              <a:ext uri="{FF2B5EF4-FFF2-40B4-BE49-F238E27FC236}">
                <a16:creationId xmlns:a16="http://schemas.microsoft.com/office/drawing/2014/main" id="{CD5BF229-03CF-69B4-C4F0-E99BDEE7B68D}"/>
              </a:ext>
            </a:extLst>
          </p:cNvPr>
          <p:cNvPicPr>
            <a:picLocks noChangeAspect="1"/>
          </p:cNvPicPr>
          <p:nvPr/>
        </p:nvPicPr>
        <p:blipFill>
          <a:blip r:embed="rId2"/>
          <a:stretch>
            <a:fillRect/>
          </a:stretch>
        </p:blipFill>
        <p:spPr>
          <a:xfrm>
            <a:off x="2032986" y="2374845"/>
            <a:ext cx="8096435" cy="4153456"/>
          </a:xfrm>
          <a:prstGeom prst="rect">
            <a:avLst/>
          </a:prstGeom>
        </p:spPr>
      </p:pic>
    </p:spTree>
    <p:extLst>
      <p:ext uri="{BB962C8B-B14F-4D97-AF65-F5344CB8AC3E}">
        <p14:creationId xmlns:p14="http://schemas.microsoft.com/office/powerpoint/2010/main" val="3164515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1D92-7B15-8FCB-8CF8-B712243B936E}"/>
              </a:ext>
            </a:extLst>
          </p:cNvPr>
          <p:cNvSpPr>
            <a:spLocks noGrp="1"/>
          </p:cNvSpPr>
          <p:nvPr>
            <p:ph type="title"/>
          </p:nvPr>
        </p:nvSpPr>
        <p:spPr/>
        <p:txBody>
          <a:bodyPr/>
          <a:lstStyle/>
          <a:p>
            <a:r>
              <a:rPr lang="en-US" b="1" dirty="0"/>
              <a:t>COMPONENTS</a:t>
            </a:r>
            <a:endParaRPr lang="en-IN" b="1" dirty="0"/>
          </a:p>
        </p:txBody>
      </p:sp>
      <p:sp>
        <p:nvSpPr>
          <p:cNvPr id="3" name="Content Placeholder 2">
            <a:extLst>
              <a:ext uri="{FF2B5EF4-FFF2-40B4-BE49-F238E27FC236}">
                <a16:creationId xmlns:a16="http://schemas.microsoft.com/office/drawing/2014/main" id="{A2E3841F-1C43-0322-6D7C-061CDF18AB12}"/>
              </a:ext>
            </a:extLst>
          </p:cNvPr>
          <p:cNvSpPr>
            <a:spLocks noGrp="1"/>
          </p:cNvSpPr>
          <p:nvPr>
            <p:ph idx="1"/>
          </p:nvPr>
        </p:nvSpPr>
        <p:spPr>
          <a:xfrm>
            <a:off x="319596" y="1790113"/>
            <a:ext cx="6960093" cy="5032376"/>
          </a:xfrm>
        </p:spPr>
        <p:txBody>
          <a:bodyPr/>
          <a:lstStyle/>
          <a:p>
            <a:pPr marL="0" indent="0">
              <a:buNone/>
            </a:pPr>
            <a:r>
              <a:rPr lang="en-US" dirty="0"/>
              <a:t>The cardiac conduction system consists of</a:t>
            </a:r>
          </a:p>
          <a:p>
            <a:pPr marL="0" indent="0">
              <a:buNone/>
            </a:pPr>
            <a:r>
              <a:rPr lang="en-US" dirty="0"/>
              <a:t> </a:t>
            </a:r>
          </a:p>
          <a:p>
            <a:r>
              <a:rPr lang="en-US" sz="2400" dirty="0"/>
              <a:t>Sinus node</a:t>
            </a:r>
          </a:p>
          <a:p>
            <a:r>
              <a:rPr lang="en-US" sz="2400" dirty="0"/>
              <a:t>Internodal tracts</a:t>
            </a:r>
          </a:p>
          <a:p>
            <a:r>
              <a:rPr lang="en-US" sz="2400" dirty="0"/>
              <a:t>AV node</a:t>
            </a:r>
          </a:p>
          <a:p>
            <a:r>
              <a:rPr lang="en-US" sz="2400" dirty="0"/>
              <a:t>AV (His) bundle</a:t>
            </a:r>
          </a:p>
          <a:p>
            <a:r>
              <a:rPr lang="en-US" sz="2400" dirty="0"/>
              <a:t>Right and Left bundle branches</a:t>
            </a:r>
          </a:p>
          <a:p>
            <a:r>
              <a:rPr lang="en-US" sz="2400" dirty="0"/>
              <a:t>Purkinje </a:t>
            </a:r>
            <a:r>
              <a:rPr lang="en-US" sz="2400" dirty="0" err="1"/>
              <a:t>fibres</a:t>
            </a:r>
            <a:endParaRPr lang="en-IN" sz="2400" dirty="0"/>
          </a:p>
        </p:txBody>
      </p:sp>
      <p:pic>
        <p:nvPicPr>
          <p:cNvPr id="4" name="Picture 3">
            <a:extLst>
              <a:ext uri="{FF2B5EF4-FFF2-40B4-BE49-F238E27FC236}">
                <a16:creationId xmlns:a16="http://schemas.microsoft.com/office/drawing/2014/main" id="{8D59C09F-99D6-C0F4-FBB5-C52FF3C911F4}"/>
              </a:ext>
            </a:extLst>
          </p:cNvPr>
          <p:cNvPicPr>
            <a:picLocks noChangeAspect="1"/>
          </p:cNvPicPr>
          <p:nvPr/>
        </p:nvPicPr>
        <p:blipFill>
          <a:blip r:embed="rId2"/>
          <a:stretch>
            <a:fillRect/>
          </a:stretch>
        </p:blipFill>
        <p:spPr>
          <a:xfrm>
            <a:off x="6445188" y="1479659"/>
            <a:ext cx="5691517" cy="5265621"/>
          </a:xfrm>
          <a:prstGeom prst="rect">
            <a:avLst/>
          </a:prstGeom>
        </p:spPr>
      </p:pic>
    </p:spTree>
    <p:extLst>
      <p:ext uri="{BB962C8B-B14F-4D97-AF65-F5344CB8AC3E}">
        <p14:creationId xmlns:p14="http://schemas.microsoft.com/office/powerpoint/2010/main" val="1776366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8527-34C3-96B0-1ED0-D7145A970631}"/>
              </a:ext>
            </a:extLst>
          </p:cNvPr>
          <p:cNvSpPr>
            <a:spLocks noGrp="1"/>
          </p:cNvSpPr>
          <p:nvPr>
            <p:ph type="title"/>
          </p:nvPr>
        </p:nvSpPr>
        <p:spPr>
          <a:xfrm>
            <a:off x="838200" y="45528"/>
            <a:ext cx="10515600" cy="1325563"/>
          </a:xfrm>
        </p:spPr>
        <p:txBody>
          <a:bodyPr/>
          <a:lstStyle/>
          <a:p>
            <a:r>
              <a:rPr lang="en-US" b="1" dirty="0"/>
              <a:t>SA NODE</a:t>
            </a:r>
            <a:endParaRPr lang="en-IN" b="1" dirty="0"/>
          </a:p>
        </p:txBody>
      </p:sp>
      <p:sp>
        <p:nvSpPr>
          <p:cNvPr id="3" name="Content Placeholder 2">
            <a:extLst>
              <a:ext uri="{FF2B5EF4-FFF2-40B4-BE49-F238E27FC236}">
                <a16:creationId xmlns:a16="http://schemas.microsoft.com/office/drawing/2014/main" id="{057E3FA0-D57D-B9D1-9C10-444090F5A4EC}"/>
              </a:ext>
            </a:extLst>
          </p:cNvPr>
          <p:cNvSpPr>
            <a:spLocks noGrp="1"/>
          </p:cNvSpPr>
          <p:nvPr>
            <p:ph sz="half" idx="1"/>
          </p:nvPr>
        </p:nvSpPr>
        <p:spPr>
          <a:xfrm>
            <a:off x="452761" y="1047566"/>
            <a:ext cx="6772474" cy="5129398"/>
          </a:xfrm>
        </p:spPr>
        <p:txBody>
          <a:bodyPr>
            <a:normAutofit fontScale="92500" lnSpcReduction="20000"/>
          </a:bodyPr>
          <a:lstStyle/>
          <a:p>
            <a:endParaRPr lang="en-US" sz="2400" dirty="0"/>
          </a:p>
          <a:p>
            <a:r>
              <a:rPr lang="en-US" sz="2400" dirty="0"/>
              <a:t>The sinus node is located </a:t>
            </a:r>
            <a:r>
              <a:rPr lang="en-US" sz="2400" i="1" dirty="0" err="1">
                <a:effectLst>
                  <a:outerShdw blurRad="38100" dist="38100" dir="2700000" algn="tl">
                    <a:srgbClr val="000000">
                      <a:alpha val="43137"/>
                    </a:srgbClr>
                  </a:outerShdw>
                </a:effectLst>
              </a:rPr>
              <a:t>subepicardially</a:t>
            </a:r>
            <a:r>
              <a:rPr lang="en-US" sz="2400" dirty="0"/>
              <a:t> in the terminal groove, close to the </a:t>
            </a:r>
            <a:r>
              <a:rPr lang="en-US" sz="2400" i="1" dirty="0"/>
              <a:t>junction between the superior vena cava and right atrium</a:t>
            </a:r>
            <a:r>
              <a:rPr lang="en-US" sz="2400" dirty="0"/>
              <a:t>.</a:t>
            </a:r>
          </a:p>
          <a:p>
            <a:endParaRPr lang="en-US" sz="2400" dirty="0"/>
          </a:p>
          <a:p>
            <a:r>
              <a:rPr lang="en-US" sz="2400" dirty="0"/>
              <a:t> The </a:t>
            </a:r>
            <a:r>
              <a:rPr lang="en-US" sz="2400" dirty="0">
                <a:effectLst>
                  <a:outerShdw blurRad="38100" dist="38100" dir="2700000" algn="tl">
                    <a:srgbClr val="000000">
                      <a:alpha val="43137"/>
                    </a:srgbClr>
                  </a:outerShdw>
                </a:effectLst>
              </a:rPr>
              <a:t>sinus node artery </a:t>
            </a:r>
            <a:r>
              <a:rPr lang="en-US" sz="2400" dirty="0"/>
              <a:t>arises from the </a:t>
            </a:r>
            <a:r>
              <a:rPr lang="en-US" sz="2400" u="sng" dirty="0"/>
              <a:t>right coronary artery in 55% </a:t>
            </a:r>
            <a:r>
              <a:rPr lang="en-US" sz="2400" dirty="0"/>
              <a:t>of persons. </a:t>
            </a:r>
          </a:p>
          <a:p>
            <a:endParaRPr lang="en-US" sz="2400" dirty="0"/>
          </a:p>
          <a:p>
            <a:r>
              <a:rPr lang="en-US" sz="2400" dirty="0"/>
              <a:t>Its course can place it in contact with the base of the right atrial appendage and the superior vena cava–right </a:t>
            </a:r>
            <a:r>
              <a:rPr lang="en-US" sz="2600" dirty="0"/>
              <a:t>atrial junction</a:t>
            </a:r>
          </a:p>
          <a:p>
            <a:endParaRPr lang="en-US" sz="2600" dirty="0"/>
          </a:p>
          <a:p>
            <a:r>
              <a:rPr lang="en-US" sz="2600" dirty="0"/>
              <a:t>When the sinus node artery arises from </a:t>
            </a:r>
            <a:r>
              <a:rPr lang="en-US" sz="2600" u="sng" dirty="0"/>
              <a:t>the left circumflex artery (45%)</a:t>
            </a:r>
            <a:r>
              <a:rPr lang="en-US" sz="2600" dirty="0"/>
              <a:t>, it can course close to the left atrial appendage</a:t>
            </a:r>
            <a:endParaRPr lang="en-IN" sz="2400" dirty="0"/>
          </a:p>
        </p:txBody>
      </p:sp>
      <p:pic>
        <p:nvPicPr>
          <p:cNvPr id="6" name="Content Placeholder 5">
            <a:extLst>
              <a:ext uri="{FF2B5EF4-FFF2-40B4-BE49-F238E27FC236}">
                <a16:creationId xmlns:a16="http://schemas.microsoft.com/office/drawing/2014/main" id="{F33FB9FD-2812-3ABE-3C5E-CDCAE0E5B0AE}"/>
              </a:ext>
            </a:extLst>
          </p:cNvPr>
          <p:cNvPicPr>
            <a:picLocks noGrp="1" noChangeAspect="1"/>
          </p:cNvPicPr>
          <p:nvPr>
            <p:ph sz="half" idx="2"/>
          </p:nvPr>
        </p:nvPicPr>
        <p:blipFill>
          <a:blip r:embed="rId2"/>
          <a:stretch>
            <a:fillRect/>
          </a:stretch>
        </p:blipFill>
        <p:spPr>
          <a:xfrm>
            <a:off x="7225235" y="275203"/>
            <a:ext cx="4897543" cy="3309992"/>
          </a:xfrm>
        </p:spPr>
      </p:pic>
      <p:pic>
        <p:nvPicPr>
          <p:cNvPr id="1026" name="Picture 2" descr="Conduction System of the Heart: Step-By-Step Labeled Diagram and Pathway —  EZmed">
            <a:extLst>
              <a:ext uri="{FF2B5EF4-FFF2-40B4-BE49-F238E27FC236}">
                <a16:creationId xmlns:a16="http://schemas.microsoft.com/office/drawing/2014/main" id="{85233146-0221-8EB5-605D-68817559E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866" y="3959441"/>
            <a:ext cx="4897911" cy="275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152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AC87-98B0-476E-ECF4-25734F018E52}"/>
              </a:ext>
            </a:extLst>
          </p:cNvPr>
          <p:cNvSpPr>
            <a:spLocks noGrp="1"/>
          </p:cNvSpPr>
          <p:nvPr>
            <p:ph type="title"/>
          </p:nvPr>
        </p:nvSpPr>
        <p:spPr/>
        <p:txBody>
          <a:bodyPr/>
          <a:lstStyle/>
          <a:p>
            <a:r>
              <a:rPr lang="en-US" b="1" dirty="0"/>
              <a:t>CLINICAL SIGNIFICANCE</a:t>
            </a:r>
            <a:endParaRPr lang="en-IN" b="1" dirty="0"/>
          </a:p>
        </p:txBody>
      </p:sp>
      <p:sp>
        <p:nvSpPr>
          <p:cNvPr id="3" name="Content Placeholder 2">
            <a:extLst>
              <a:ext uri="{FF2B5EF4-FFF2-40B4-BE49-F238E27FC236}">
                <a16:creationId xmlns:a16="http://schemas.microsoft.com/office/drawing/2014/main" id="{C5A7A6CD-E4CA-ACB6-5B63-362BBA6E2D37}"/>
              </a:ext>
            </a:extLst>
          </p:cNvPr>
          <p:cNvSpPr>
            <a:spLocks noGrp="1"/>
          </p:cNvSpPr>
          <p:nvPr>
            <p:ph sz="half" idx="1"/>
          </p:nvPr>
        </p:nvSpPr>
        <p:spPr>
          <a:xfrm>
            <a:off x="656948" y="1367161"/>
            <a:ext cx="7296427" cy="4809802"/>
          </a:xfrm>
        </p:spPr>
        <p:txBody>
          <a:bodyPr>
            <a:normAutofit/>
          </a:bodyPr>
          <a:lstStyle/>
          <a:p>
            <a:pPr marL="0" indent="0">
              <a:buNone/>
            </a:pPr>
            <a:endParaRPr lang="en-US" sz="2400" dirty="0"/>
          </a:p>
          <a:p>
            <a:r>
              <a:rPr lang="en-US" sz="2400" dirty="0"/>
              <a:t>During surgical operations such as the </a:t>
            </a:r>
            <a:r>
              <a:rPr lang="en-US" sz="2400" u="sng" dirty="0"/>
              <a:t>Mustard and Fontan procedures</a:t>
            </a:r>
            <a:r>
              <a:rPr lang="en-US" sz="2400" dirty="0"/>
              <a:t>, the sinus node and its artery are susceptible to injury.</a:t>
            </a:r>
          </a:p>
          <a:p>
            <a:endParaRPr lang="en-US" sz="2400" dirty="0"/>
          </a:p>
          <a:p>
            <a:r>
              <a:rPr lang="en-US" sz="2400" dirty="0"/>
              <a:t>Electrophysiological  studies support the concept of </a:t>
            </a:r>
            <a:r>
              <a:rPr lang="en-US" sz="2400" dirty="0">
                <a:effectLst>
                  <a:outerShdw blurRad="38100" dist="38100" dir="2700000" algn="tl">
                    <a:srgbClr val="000000">
                      <a:alpha val="43137"/>
                    </a:srgbClr>
                  </a:outerShdw>
                </a:effectLst>
              </a:rPr>
              <a:t>functional preferential pathways </a:t>
            </a:r>
            <a:r>
              <a:rPr lang="en-US" sz="2400" dirty="0"/>
              <a:t>that travel along the crista terminalis and atrial septum including the limbus but not the valve of the fossa ovalis.</a:t>
            </a:r>
          </a:p>
          <a:p>
            <a:endParaRPr lang="en-US" sz="2400" dirty="0"/>
          </a:p>
          <a:p>
            <a:r>
              <a:rPr lang="en-US" sz="2400" dirty="0"/>
              <a:t>Internodal conduction disturbances therefore are </a:t>
            </a:r>
            <a:r>
              <a:rPr lang="en-US" sz="2400" i="1" dirty="0"/>
              <a:t>not expected in </a:t>
            </a:r>
            <a:r>
              <a:rPr lang="en-US" sz="2400" i="1" dirty="0">
                <a:effectLst>
                  <a:outerShdw blurRad="38100" dist="38100" dir="2700000" algn="tl">
                    <a:srgbClr val="000000">
                      <a:alpha val="43137"/>
                    </a:srgbClr>
                  </a:outerShdw>
                </a:effectLst>
              </a:rPr>
              <a:t>transseptal procedures</a:t>
            </a:r>
            <a:r>
              <a:rPr lang="en-US" sz="2400" i="1" dirty="0"/>
              <a:t>. </a:t>
            </a:r>
          </a:p>
        </p:txBody>
      </p:sp>
      <p:pic>
        <p:nvPicPr>
          <p:cNvPr id="5" name="Picture 4">
            <a:extLst>
              <a:ext uri="{FF2B5EF4-FFF2-40B4-BE49-F238E27FC236}">
                <a16:creationId xmlns:a16="http://schemas.microsoft.com/office/drawing/2014/main" id="{BFE8F77A-014C-0FE3-CF54-71F8A05B9BEF}"/>
              </a:ext>
            </a:extLst>
          </p:cNvPr>
          <p:cNvPicPr>
            <a:picLocks noChangeAspect="1"/>
          </p:cNvPicPr>
          <p:nvPr/>
        </p:nvPicPr>
        <p:blipFill>
          <a:blip r:embed="rId2"/>
          <a:stretch>
            <a:fillRect/>
          </a:stretch>
        </p:blipFill>
        <p:spPr>
          <a:xfrm>
            <a:off x="7953375" y="1774356"/>
            <a:ext cx="4238625" cy="3638550"/>
          </a:xfrm>
          <a:prstGeom prst="rect">
            <a:avLst/>
          </a:prstGeom>
        </p:spPr>
      </p:pic>
    </p:spTree>
    <p:extLst>
      <p:ext uri="{BB962C8B-B14F-4D97-AF65-F5344CB8AC3E}">
        <p14:creationId xmlns:p14="http://schemas.microsoft.com/office/powerpoint/2010/main" val="1057970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71B485-67F9-0864-E4BB-8BF36E25CCDE}"/>
              </a:ext>
            </a:extLst>
          </p:cNvPr>
          <p:cNvSpPr>
            <a:spLocks noGrp="1"/>
          </p:cNvSpPr>
          <p:nvPr>
            <p:ph idx="1"/>
          </p:nvPr>
        </p:nvSpPr>
        <p:spPr>
          <a:xfrm>
            <a:off x="612559" y="284085"/>
            <a:ext cx="10741241" cy="5892878"/>
          </a:xfrm>
        </p:spPr>
        <p:txBody>
          <a:bodyPr/>
          <a:lstStyle/>
          <a:p>
            <a:endParaRPr lang="en-US" dirty="0"/>
          </a:p>
          <a:p>
            <a:r>
              <a:rPr lang="en-US" dirty="0"/>
              <a:t>With the </a:t>
            </a:r>
            <a:r>
              <a:rPr lang="en-US" b="1" dirty="0"/>
              <a:t>Mustard operation </a:t>
            </a:r>
            <a:r>
              <a:rPr lang="en-US" u="sng" dirty="0"/>
              <a:t>for complete transposition of the great arteries</a:t>
            </a:r>
            <a:r>
              <a:rPr lang="en-US" dirty="0"/>
              <a:t>, there can be severe </a:t>
            </a:r>
            <a:r>
              <a:rPr lang="en-US" dirty="0">
                <a:effectLst>
                  <a:outerShdw blurRad="38100" dist="38100" dir="2700000" algn="tl">
                    <a:srgbClr val="000000">
                      <a:alpha val="43137"/>
                    </a:srgbClr>
                  </a:outerShdw>
                </a:effectLst>
              </a:rPr>
              <a:t>disturbance of internodal conduction </a:t>
            </a:r>
            <a:r>
              <a:rPr lang="en-US" dirty="0"/>
              <a:t>because the entire septum is resected, and the surgical atriotomy can disrupt the crista terminalis.</a:t>
            </a:r>
          </a:p>
          <a:p>
            <a:endParaRPr lang="en-US" dirty="0"/>
          </a:p>
          <a:p>
            <a:r>
              <a:rPr lang="en-US" b="1" dirty="0"/>
              <a:t>Lipomatous hypertrophy </a:t>
            </a:r>
            <a:r>
              <a:rPr lang="en-US" dirty="0"/>
              <a:t>of the atrial septum can interfere with internodal conduction and induce a variety of </a:t>
            </a:r>
            <a:r>
              <a:rPr lang="en-US" b="1" dirty="0"/>
              <a:t>atrial arrhythmias</a:t>
            </a:r>
            <a:r>
              <a:rPr lang="en-US" dirty="0"/>
              <a:t>.</a:t>
            </a:r>
          </a:p>
          <a:p>
            <a:endParaRPr lang="en-US" dirty="0"/>
          </a:p>
          <a:p>
            <a:r>
              <a:rPr lang="en-US" dirty="0"/>
              <a:t> </a:t>
            </a:r>
            <a:r>
              <a:rPr lang="en-US" b="1" dirty="0"/>
              <a:t>Ventricular preexcitation </a:t>
            </a:r>
            <a:r>
              <a:rPr lang="en-US" dirty="0"/>
              <a:t>is most commonly associated with aberrant </a:t>
            </a:r>
            <a:r>
              <a:rPr lang="en-US" i="1" dirty="0"/>
              <a:t>bypass tracts that span the annulus of the tricuspid or mitral valve</a:t>
            </a:r>
            <a:endParaRPr lang="en-IN" i="1" dirty="0"/>
          </a:p>
          <a:p>
            <a:endParaRPr lang="en-IN" dirty="0"/>
          </a:p>
        </p:txBody>
      </p:sp>
    </p:spTree>
    <p:extLst>
      <p:ext uri="{BB962C8B-B14F-4D97-AF65-F5344CB8AC3E}">
        <p14:creationId xmlns:p14="http://schemas.microsoft.com/office/powerpoint/2010/main" val="2424724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EFA7-5325-1002-FCFD-2FF39C513EC3}"/>
              </a:ext>
            </a:extLst>
          </p:cNvPr>
          <p:cNvSpPr>
            <a:spLocks noGrp="1"/>
          </p:cNvSpPr>
          <p:nvPr>
            <p:ph type="title"/>
          </p:nvPr>
        </p:nvSpPr>
        <p:spPr>
          <a:xfrm>
            <a:off x="838200" y="18895"/>
            <a:ext cx="10515600" cy="1325563"/>
          </a:xfrm>
        </p:spPr>
        <p:txBody>
          <a:bodyPr/>
          <a:lstStyle/>
          <a:p>
            <a:r>
              <a:rPr lang="en-US" b="1" dirty="0"/>
              <a:t>AV NODE</a:t>
            </a:r>
            <a:endParaRPr lang="en-IN" b="1" dirty="0"/>
          </a:p>
        </p:txBody>
      </p:sp>
      <p:sp>
        <p:nvSpPr>
          <p:cNvPr id="3" name="Content Placeholder 2">
            <a:extLst>
              <a:ext uri="{FF2B5EF4-FFF2-40B4-BE49-F238E27FC236}">
                <a16:creationId xmlns:a16="http://schemas.microsoft.com/office/drawing/2014/main" id="{16EE901E-3E57-4753-BE1C-2347AD215703}"/>
              </a:ext>
            </a:extLst>
          </p:cNvPr>
          <p:cNvSpPr>
            <a:spLocks noGrp="1"/>
          </p:cNvSpPr>
          <p:nvPr>
            <p:ph idx="1"/>
          </p:nvPr>
        </p:nvSpPr>
        <p:spPr>
          <a:xfrm>
            <a:off x="230819" y="1305017"/>
            <a:ext cx="6897951" cy="4871946"/>
          </a:xfrm>
        </p:spPr>
        <p:txBody>
          <a:bodyPr>
            <a:noAutofit/>
          </a:bodyPr>
          <a:lstStyle/>
          <a:p>
            <a:endParaRPr lang="en-US" sz="2400" dirty="0"/>
          </a:p>
          <a:p>
            <a:r>
              <a:rPr lang="en-US" sz="2400" dirty="0"/>
              <a:t>The AV node, in contrast to the sinus node, is a </a:t>
            </a:r>
            <a:r>
              <a:rPr lang="en-US" sz="2400" u="sng" dirty="0">
                <a:effectLst>
                  <a:outerShdw blurRad="38100" dist="38100" dir="2700000" algn="tl">
                    <a:srgbClr val="000000">
                      <a:alpha val="43137"/>
                    </a:srgbClr>
                  </a:outerShdw>
                </a:effectLst>
              </a:rPr>
              <a:t>subendocardial</a:t>
            </a:r>
            <a:r>
              <a:rPr lang="en-US" sz="2400" dirty="0"/>
              <a:t> structure that is located within </a:t>
            </a:r>
          </a:p>
          <a:p>
            <a:pPr marL="0" indent="0">
              <a:buNone/>
            </a:pPr>
            <a:r>
              <a:rPr lang="en-US" sz="2400" dirty="0"/>
              <a:t>   the triangle of Koch.</a:t>
            </a:r>
          </a:p>
          <a:p>
            <a:endParaRPr lang="en-US" sz="2400" dirty="0"/>
          </a:p>
          <a:p>
            <a:r>
              <a:rPr lang="en-US" sz="2400" dirty="0"/>
              <a:t>The boundaries of triangle of Koch include</a:t>
            </a:r>
          </a:p>
          <a:p>
            <a:pPr lvl="1">
              <a:buFont typeface="Wingdings" panose="05000000000000000000" pitchFamily="2" charset="2"/>
              <a:buChar char="v"/>
            </a:pPr>
            <a:r>
              <a:rPr lang="en-US" sz="2000" b="1" dirty="0"/>
              <a:t>Septal leaflet of the tricuspid valve </a:t>
            </a:r>
            <a:r>
              <a:rPr lang="en-US" sz="2000" dirty="0"/>
              <a:t>anteriorly </a:t>
            </a:r>
          </a:p>
          <a:p>
            <a:pPr lvl="1">
              <a:buFont typeface="Wingdings" panose="05000000000000000000" pitchFamily="2" charset="2"/>
              <a:buChar char="v"/>
            </a:pPr>
            <a:r>
              <a:rPr lang="en-US" sz="2000" b="1" dirty="0"/>
              <a:t>Tendon  of Todaro </a:t>
            </a:r>
            <a:r>
              <a:rPr lang="en-US" sz="2000" dirty="0"/>
              <a:t>posteriorly. </a:t>
            </a:r>
          </a:p>
          <a:p>
            <a:pPr lvl="1">
              <a:buFont typeface="Wingdings" panose="05000000000000000000" pitchFamily="2" charset="2"/>
              <a:buChar char="v"/>
            </a:pPr>
            <a:r>
              <a:rPr lang="en-US" sz="2000" b="1" dirty="0"/>
              <a:t>Coronary sinus ostium </a:t>
            </a:r>
            <a:r>
              <a:rPr lang="en-US" sz="2000" dirty="0"/>
              <a:t>forms the base of the triangle. </a:t>
            </a:r>
          </a:p>
          <a:p>
            <a:pPr lvl="1">
              <a:buFont typeface="Wingdings" panose="05000000000000000000" pitchFamily="2" charset="2"/>
              <a:buChar char="v"/>
            </a:pPr>
            <a:r>
              <a:rPr lang="en-US" sz="2000" dirty="0"/>
              <a:t>The membranous septum forms the apex </a:t>
            </a:r>
          </a:p>
          <a:p>
            <a:pPr lvl="1">
              <a:buFont typeface="Wingdings" panose="05000000000000000000" pitchFamily="2" charset="2"/>
              <a:buChar char="v"/>
            </a:pPr>
            <a:r>
              <a:rPr lang="en-US" sz="2000" dirty="0"/>
              <a:t>The floor - the RA septal myocardium(separated from the muscular ventricular septum)</a:t>
            </a:r>
          </a:p>
        </p:txBody>
      </p:sp>
      <p:pic>
        <p:nvPicPr>
          <p:cNvPr id="4" name="Content Placeholder 4">
            <a:extLst>
              <a:ext uri="{FF2B5EF4-FFF2-40B4-BE49-F238E27FC236}">
                <a16:creationId xmlns:a16="http://schemas.microsoft.com/office/drawing/2014/main" id="{F411563A-F2A4-9864-AC59-6FD74D7168D1}"/>
              </a:ext>
            </a:extLst>
          </p:cNvPr>
          <p:cNvPicPr>
            <a:picLocks noChangeAspect="1"/>
          </p:cNvPicPr>
          <p:nvPr/>
        </p:nvPicPr>
        <p:blipFill>
          <a:blip r:embed="rId2"/>
          <a:stretch>
            <a:fillRect/>
          </a:stretch>
        </p:blipFill>
        <p:spPr>
          <a:xfrm>
            <a:off x="6359715" y="1094742"/>
            <a:ext cx="5817768" cy="2909087"/>
          </a:xfrm>
          <a:prstGeom prst="rect">
            <a:avLst/>
          </a:prstGeom>
        </p:spPr>
      </p:pic>
    </p:spTree>
    <p:extLst>
      <p:ext uri="{BB962C8B-B14F-4D97-AF65-F5344CB8AC3E}">
        <p14:creationId xmlns:p14="http://schemas.microsoft.com/office/powerpoint/2010/main" val="1442664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392F-253C-B023-E218-3EA1601A9C2C}"/>
              </a:ext>
            </a:extLst>
          </p:cNvPr>
          <p:cNvSpPr>
            <a:spLocks noGrp="1"/>
          </p:cNvSpPr>
          <p:nvPr>
            <p:ph type="title"/>
          </p:nvPr>
        </p:nvSpPr>
        <p:spPr/>
        <p:txBody>
          <a:bodyPr/>
          <a:lstStyle/>
          <a:p>
            <a:r>
              <a:rPr lang="en-US" b="1" dirty="0"/>
              <a:t>CLINICAL IMPORTANCE</a:t>
            </a:r>
            <a:endParaRPr lang="en-IN" b="1" dirty="0"/>
          </a:p>
        </p:txBody>
      </p:sp>
      <p:sp>
        <p:nvSpPr>
          <p:cNvPr id="3" name="Content Placeholder 2">
            <a:extLst>
              <a:ext uri="{FF2B5EF4-FFF2-40B4-BE49-F238E27FC236}">
                <a16:creationId xmlns:a16="http://schemas.microsoft.com/office/drawing/2014/main" id="{EE892627-0C5E-6218-0CE1-EFBE2DAE678E}"/>
              </a:ext>
            </a:extLst>
          </p:cNvPr>
          <p:cNvSpPr>
            <a:spLocks noGrp="1"/>
          </p:cNvSpPr>
          <p:nvPr>
            <p:ph idx="1"/>
          </p:nvPr>
        </p:nvSpPr>
        <p:spPr>
          <a:xfrm>
            <a:off x="452762" y="1402672"/>
            <a:ext cx="6026180" cy="4163623"/>
          </a:xfrm>
        </p:spPr>
        <p:txBody>
          <a:bodyPr>
            <a:normAutofit/>
          </a:bodyPr>
          <a:lstStyle/>
          <a:p>
            <a:endParaRPr lang="en-US" sz="2400" dirty="0"/>
          </a:p>
          <a:p>
            <a:endParaRPr lang="en-US" sz="2400" dirty="0"/>
          </a:p>
          <a:p>
            <a:r>
              <a:rPr lang="en-US" sz="2400" dirty="0"/>
              <a:t>Because of its right atrial location near the tricuspid annulus, the AV node is susceptible to injury during </a:t>
            </a:r>
            <a:r>
              <a:rPr lang="en-US" sz="2400" u="sng" dirty="0"/>
              <a:t>tricuspid annuloplasty and during plication procedures for </a:t>
            </a:r>
            <a:r>
              <a:rPr lang="en-US" sz="2400" u="sng" dirty="0" err="1"/>
              <a:t>Ebstein</a:t>
            </a:r>
            <a:r>
              <a:rPr lang="en-US" sz="2400" u="sng" dirty="0"/>
              <a:t> anomaly</a:t>
            </a:r>
            <a:r>
              <a:rPr lang="en-US" sz="2400" dirty="0"/>
              <a:t>.</a:t>
            </a:r>
          </a:p>
          <a:p>
            <a:endParaRPr lang="en-IN" sz="2400" dirty="0"/>
          </a:p>
        </p:txBody>
      </p:sp>
      <p:pic>
        <p:nvPicPr>
          <p:cNvPr id="5" name="Picture 4">
            <a:extLst>
              <a:ext uri="{FF2B5EF4-FFF2-40B4-BE49-F238E27FC236}">
                <a16:creationId xmlns:a16="http://schemas.microsoft.com/office/drawing/2014/main" id="{EC0843C4-B929-EE4F-EAFC-B37F353857A9}"/>
              </a:ext>
            </a:extLst>
          </p:cNvPr>
          <p:cNvPicPr>
            <a:picLocks noChangeAspect="1"/>
          </p:cNvPicPr>
          <p:nvPr/>
        </p:nvPicPr>
        <p:blipFill>
          <a:blip r:embed="rId2"/>
          <a:stretch>
            <a:fillRect/>
          </a:stretch>
        </p:blipFill>
        <p:spPr>
          <a:xfrm>
            <a:off x="6476033" y="1674702"/>
            <a:ext cx="5667375" cy="3876675"/>
          </a:xfrm>
          <a:prstGeom prst="rect">
            <a:avLst/>
          </a:prstGeom>
        </p:spPr>
      </p:pic>
    </p:spTree>
    <p:extLst>
      <p:ext uri="{BB962C8B-B14F-4D97-AF65-F5344CB8AC3E}">
        <p14:creationId xmlns:p14="http://schemas.microsoft.com/office/powerpoint/2010/main" val="14170124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7A77-349B-22F6-E425-F9C951DD2D64}"/>
              </a:ext>
            </a:extLst>
          </p:cNvPr>
          <p:cNvSpPr>
            <a:spLocks noGrp="1"/>
          </p:cNvSpPr>
          <p:nvPr>
            <p:ph type="title"/>
          </p:nvPr>
        </p:nvSpPr>
        <p:spPr/>
        <p:txBody>
          <a:bodyPr/>
          <a:lstStyle/>
          <a:p>
            <a:r>
              <a:rPr lang="en-US" b="1" dirty="0"/>
              <a:t>BUNDLE OF HIS</a:t>
            </a:r>
            <a:endParaRPr lang="en-IN" b="1" dirty="0"/>
          </a:p>
        </p:txBody>
      </p:sp>
      <p:sp>
        <p:nvSpPr>
          <p:cNvPr id="3" name="Content Placeholder 2">
            <a:extLst>
              <a:ext uri="{FF2B5EF4-FFF2-40B4-BE49-F238E27FC236}">
                <a16:creationId xmlns:a16="http://schemas.microsoft.com/office/drawing/2014/main" id="{01F38057-32AB-8653-567F-434867B6600F}"/>
              </a:ext>
            </a:extLst>
          </p:cNvPr>
          <p:cNvSpPr>
            <a:spLocks noGrp="1"/>
          </p:cNvSpPr>
          <p:nvPr>
            <p:ph idx="1"/>
          </p:nvPr>
        </p:nvSpPr>
        <p:spPr/>
        <p:txBody>
          <a:bodyPr>
            <a:normAutofit fontScale="92500" lnSpcReduction="10000"/>
          </a:bodyPr>
          <a:lstStyle/>
          <a:p>
            <a:r>
              <a:rPr lang="en-US" sz="2400" dirty="0"/>
              <a:t>The AV (His) bundle arises from the distal portion of the AV node and travels along the ventricular septum adjacent to the membranous septum</a:t>
            </a:r>
          </a:p>
          <a:p>
            <a:endParaRPr lang="en-US" sz="2400" dirty="0"/>
          </a:p>
          <a:p>
            <a:r>
              <a:rPr lang="en-US" sz="2400" dirty="0"/>
              <a:t>The AV bundle receives a </a:t>
            </a:r>
            <a:r>
              <a:rPr lang="en-US" sz="2400" b="1" dirty="0"/>
              <a:t>dual blood supply </a:t>
            </a:r>
            <a:r>
              <a:rPr lang="en-US" sz="2400" dirty="0"/>
              <a:t>from the </a:t>
            </a:r>
            <a:r>
              <a:rPr lang="en-US" sz="2400" u="sng" dirty="0"/>
              <a:t>AV nodal artery </a:t>
            </a:r>
            <a:r>
              <a:rPr lang="en-US" sz="2400" dirty="0"/>
              <a:t>and the first septal perforator of the </a:t>
            </a:r>
            <a:r>
              <a:rPr lang="en-US" sz="2400" u="sng" dirty="0"/>
              <a:t>left anterior descending coronary artery</a:t>
            </a:r>
          </a:p>
          <a:p>
            <a:endParaRPr lang="en-US" sz="2400" dirty="0"/>
          </a:p>
          <a:p>
            <a:r>
              <a:rPr lang="en-US" sz="2400" dirty="0"/>
              <a:t>The AV conduction tissue is generally remote from the defect in the outlet, inlet, and muscular forms of ventricular septal defect but </a:t>
            </a:r>
            <a:r>
              <a:rPr lang="en-US" sz="2400" i="1" dirty="0"/>
              <a:t>travels along the inferior margin of a membranous ventricular septal defect</a:t>
            </a:r>
            <a:r>
              <a:rPr lang="en-US" sz="2400" dirty="0"/>
              <a:t>. </a:t>
            </a:r>
          </a:p>
          <a:p>
            <a:endParaRPr lang="en-US" sz="2400" dirty="0"/>
          </a:p>
          <a:p>
            <a:r>
              <a:rPr lang="en-US" sz="2400" dirty="0"/>
              <a:t>In normal hearts, the </a:t>
            </a:r>
            <a:r>
              <a:rPr lang="en-US" sz="2400" i="1" u="sng" dirty="0"/>
              <a:t>AV bundle courses along the posteroinferior rim of the membranous septum </a:t>
            </a:r>
            <a:r>
              <a:rPr lang="en-US" sz="2400" dirty="0"/>
              <a:t>but it courses along the anterosuperior rim of the membranous septum in hearts with AV discordance. </a:t>
            </a:r>
          </a:p>
          <a:p>
            <a:endParaRPr lang="en-IN" sz="2400" dirty="0"/>
          </a:p>
        </p:txBody>
      </p:sp>
    </p:spTree>
    <p:extLst>
      <p:ext uri="{BB962C8B-B14F-4D97-AF65-F5344CB8AC3E}">
        <p14:creationId xmlns:p14="http://schemas.microsoft.com/office/powerpoint/2010/main" val="3095226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09AE-34EE-98B7-DFDE-FD534A74AE90}"/>
              </a:ext>
            </a:extLst>
          </p:cNvPr>
          <p:cNvSpPr>
            <a:spLocks noGrp="1"/>
          </p:cNvSpPr>
          <p:nvPr>
            <p:ph type="title"/>
          </p:nvPr>
        </p:nvSpPr>
        <p:spPr>
          <a:xfrm>
            <a:off x="838200" y="45527"/>
            <a:ext cx="8030592" cy="1325563"/>
          </a:xfrm>
        </p:spPr>
        <p:txBody>
          <a:bodyPr/>
          <a:lstStyle/>
          <a:p>
            <a:pPr algn="ctr"/>
            <a:r>
              <a:rPr lang="en-US" b="1" dirty="0"/>
              <a:t>AV BUNDLE AND VSD</a:t>
            </a:r>
            <a:endParaRPr lang="en-IN" b="1" dirty="0"/>
          </a:p>
        </p:txBody>
      </p:sp>
      <p:sp>
        <p:nvSpPr>
          <p:cNvPr id="3" name="Content Placeholder 2">
            <a:extLst>
              <a:ext uri="{FF2B5EF4-FFF2-40B4-BE49-F238E27FC236}">
                <a16:creationId xmlns:a16="http://schemas.microsoft.com/office/drawing/2014/main" id="{8812057A-64C7-61D9-EFFD-2D33C185367D}"/>
              </a:ext>
            </a:extLst>
          </p:cNvPr>
          <p:cNvSpPr>
            <a:spLocks noGrp="1"/>
          </p:cNvSpPr>
          <p:nvPr>
            <p:ph idx="1"/>
          </p:nvPr>
        </p:nvSpPr>
        <p:spPr/>
        <p:txBody>
          <a:bodyPr/>
          <a:lstStyle/>
          <a:p>
            <a:endParaRPr lang="en-IN"/>
          </a:p>
        </p:txBody>
      </p:sp>
      <p:pic>
        <p:nvPicPr>
          <p:cNvPr id="1026" name="Picture 2" descr="How does VSD affect the conduction system of heart which is dangerously  close to it ? | Dr.S.Venkatesan MD">
            <a:extLst>
              <a:ext uri="{FF2B5EF4-FFF2-40B4-BE49-F238E27FC236}">
                <a16:creationId xmlns:a16="http://schemas.microsoft.com/office/drawing/2014/main" id="{48116553-815A-CDC0-7056-A52A133E1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9262" y="1304662"/>
            <a:ext cx="6309872" cy="47143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8CAFA20-8102-5069-0FF7-D843AB784A72}"/>
              </a:ext>
            </a:extLst>
          </p:cNvPr>
          <p:cNvPicPr>
            <a:picLocks noChangeAspect="1"/>
          </p:cNvPicPr>
          <p:nvPr/>
        </p:nvPicPr>
        <p:blipFill>
          <a:blip r:embed="rId3"/>
          <a:stretch>
            <a:fillRect/>
          </a:stretch>
        </p:blipFill>
        <p:spPr>
          <a:xfrm>
            <a:off x="44847" y="1337735"/>
            <a:ext cx="5736157" cy="4833724"/>
          </a:xfrm>
          <a:prstGeom prst="rect">
            <a:avLst/>
          </a:prstGeom>
        </p:spPr>
      </p:pic>
    </p:spTree>
    <p:extLst>
      <p:ext uri="{BB962C8B-B14F-4D97-AF65-F5344CB8AC3E}">
        <p14:creationId xmlns:p14="http://schemas.microsoft.com/office/powerpoint/2010/main" val="906442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A58E-2908-32AB-42A7-2B139C2A2862}"/>
              </a:ext>
            </a:extLst>
          </p:cNvPr>
          <p:cNvSpPr>
            <a:spLocks noGrp="1"/>
          </p:cNvSpPr>
          <p:nvPr>
            <p:ph type="title"/>
          </p:nvPr>
        </p:nvSpPr>
        <p:spPr/>
        <p:txBody>
          <a:bodyPr/>
          <a:lstStyle/>
          <a:p>
            <a:r>
              <a:rPr lang="en-US" b="1" dirty="0"/>
              <a:t>CLINICAL IMPORTANCE</a:t>
            </a:r>
            <a:endParaRPr lang="en-IN" b="1" dirty="0"/>
          </a:p>
        </p:txBody>
      </p:sp>
      <p:sp>
        <p:nvSpPr>
          <p:cNvPr id="3" name="Content Placeholder 2">
            <a:extLst>
              <a:ext uri="{FF2B5EF4-FFF2-40B4-BE49-F238E27FC236}">
                <a16:creationId xmlns:a16="http://schemas.microsoft.com/office/drawing/2014/main" id="{F500E0EB-5B9C-B190-0A35-8E3513E60DFA}"/>
              </a:ext>
            </a:extLst>
          </p:cNvPr>
          <p:cNvSpPr>
            <a:spLocks noGrp="1"/>
          </p:cNvSpPr>
          <p:nvPr>
            <p:ph idx="1"/>
          </p:nvPr>
        </p:nvSpPr>
        <p:spPr/>
        <p:txBody>
          <a:bodyPr>
            <a:normAutofit/>
          </a:bodyPr>
          <a:lstStyle/>
          <a:p>
            <a:r>
              <a:rPr lang="en-US" dirty="0"/>
              <a:t>The AV bundle travels through the central fibrous body (right fibrous trigone) and therefore is </a:t>
            </a:r>
            <a:r>
              <a:rPr lang="en-US" u="sng" dirty="0">
                <a:effectLst>
                  <a:outerShdw blurRad="38100" dist="38100" dir="2700000" algn="tl">
                    <a:srgbClr val="000000">
                      <a:alpha val="43137"/>
                    </a:srgbClr>
                  </a:outerShdw>
                </a:effectLst>
              </a:rPr>
              <a:t>closely related to the annuli of the aortic, mitral, and tricuspid valves.</a:t>
            </a:r>
          </a:p>
          <a:p>
            <a:endParaRPr lang="en-US" u="sng" dirty="0">
              <a:effectLst>
                <a:outerShdw blurRad="38100" dist="38100" dir="2700000" algn="tl">
                  <a:srgbClr val="000000">
                    <a:alpha val="43137"/>
                  </a:srgbClr>
                </a:outerShdw>
              </a:effectLst>
            </a:endParaRPr>
          </a:p>
          <a:p>
            <a:r>
              <a:rPr lang="en-US" dirty="0"/>
              <a:t> Thus, during operative procedures involving these valves or a membranous ventricular septal defect, care must be taken to avoid injury to the His bundle.</a:t>
            </a:r>
            <a:endParaRPr lang="en-IN" u="sng" dirty="0"/>
          </a:p>
        </p:txBody>
      </p:sp>
    </p:spTree>
    <p:extLst>
      <p:ext uri="{BB962C8B-B14F-4D97-AF65-F5344CB8AC3E}">
        <p14:creationId xmlns:p14="http://schemas.microsoft.com/office/powerpoint/2010/main" val="297415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91AE6D-E241-54EC-3C10-010D11F97BA4}"/>
              </a:ext>
            </a:extLst>
          </p:cNvPr>
          <p:cNvSpPr>
            <a:spLocks noGrp="1"/>
          </p:cNvSpPr>
          <p:nvPr>
            <p:ph sz="half" idx="1"/>
          </p:nvPr>
        </p:nvSpPr>
        <p:spPr>
          <a:xfrm>
            <a:off x="65564" y="692458"/>
            <a:ext cx="6379624" cy="5484505"/>
          </a:xfrm>
        </p:spPr>
        <p:txBody>
          <a:bodyPr>
            <a:normAutofit/>
          </a:bodyPr>
          <a:lstStyle/>
          <a:p>
            <a:r>
              <a:rPr lang="en-US" sz="2400" dirty="0"/>
              <a:t>The right coronary artery arises nearly perpendicularly from the aorta, the left arises at an acute angle</a:t>
            </a:r>
          </a:p>
          <a:p>
            <a:endParaRPr lang="en-US" sz="2400" dirty="0"/>
          </a:p>
          <a:p>
            <a:r>
              <a:rPr lang="en-US" sz="2400" dirty="0"/>
              <a:t>Ostial stenosis most commonly results from atherosclerosis and degenerative calcification of the aortic </a:t>
            </a:r>
            <a:r>
              <a:rPr lang="en-US" sz="2400" dirty="0" err="1"/>
              <a:t>sinotubular</a:t>
            </a:r>
            <a:r>
              <a:rPr lang="en-US" sz="2400" dirty="0"/>
              <a:t> junction, which often overlies the right aortic sinus.</a:t>
            </a:r>
          </a:p>
          <a:p>
            <a:endParaRPr lang="en-US" sz="2400" dirty="0"/>
          </a:p>
          <a:p>
            <a:r>
              <a:rPr lang="en-US" sz="2400" dirty="0"/>
              <a:t> Less </a:t>
            </a:r>
            <a:r>
              <a:rPr lang="en-US" sz="2400" dirty="0" err="1"/>
              <a:t>often,it</a:t>
            </a:r>
            <a:r>
              <a:rPr lang="en-US" sz="2400" dirty="0"/>
              <a:t> can also be  caused by </a:t>
            </a:r>
          </a:p>
          <a:p>
            <a:pPr lvl="1"/>
            <a:r>
              <a:rPr lang="en-US" sz="2000" dirty="0"/>
              <a:t>aortic dissection </a:t>
            </a:r>
          </a:p>
          <a:p>
            <a:pPr lvl="1"/>
            <a:r>
              <a:rPr lang="en-US" sz="2000" dirty="0"/>
              <a:t>aortitis associated with syphilis or ankylosing spondylitis. </a:t>
            </a:r>
          </a:p>
          <a:p>
            <a:endParaRPr lang="en-IN" sz="2400" dirty="0"/>
          </a:p>
        </p:txBody>
      </p:sp>
      <p:pic>
        <p:nvPicPr>
          <p:cNvPr id="6" name="Content Placeholder 5">
            <a:extLst>
              <a:ext uri="{FF2B5EF4-FFF2-40B4-BE49-F238E27FC236}">
                <a16:creationId xmlns:a16="http://schemas.microsoft.com/office/drawing/2014/main" id="{F15D61A3-9643-5C9D-8B26-17A9795B4F72}"/>
              </a:ext>
            </a:extLst>
          </p:cNvPr>
          <p:cNvPicPr>
            <a:picLocks noGrp="1" noChangeAspect="1"/>
          </p:cNvPicPr>
          <p:nvPr>
            <p:ph sz="half" idx="2"/>
          </p:nvPr>
        </p:nvPicPr>
        <p:blipFill>
          <a:blip r:embed="rId2"/>
          <a:stretch>
            <a:fillRect/>
          </a:stretch>
        </p:blipFill>
        <p:spPr>
          <a:xfrm>
            <a:off x="6374167" y="1091413"/>
            <a:ext cx="5817833" cy="3851552"/>
          </a:xfrm>
        </p:spPr>
      </p:pic>
    </p:spTree>
    <p:extLst>
      <p:ext uri="{BB962C8B-B14F-4D97-AF65-F5344CB8AC3E}">
        <p14:creationId xmlns:p14="http://schemas.microsoft.com/office/powerpoint/2010/main" val="41825162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4A6D3-F1BC-A32B-3FC4-FA196F3E7265}"/>
              </a:ext>
            </a:extLst>
          </p:cNvPr>
          <p:cNvSpPr>
            <a:spLocks noGrp="1"/>
          </p:cNvSpPr>
          <p:nvPr>
            <p:ph type="title"/>
          </p:nvPr>
        </p:nvSpPr>
        <p:spPr/>
        <p:txBody>
          <a:bodyPr/>
          <a:lstStyle/>
          <a:p>
            <a:r>
              <a:rPr lang="en-US" b="1" dirty="0"/>
              <a:t>BUNDLE BRANCHES</a:t>
            </a:r>
            <a:endParaRPr lang="en-IN" b="1" dirty="0"/>
          </a:p>
        </p:txBody>
      </p:sp>
      <p:sp>
        <p:nvSpPr>
          <p:cNvPr id="3" name="Content Placeholder 2">
            <a:extLst>
              <a:ext uri="{FF2B5EF4-FFF2-40B4-BE49-F238E27FC236}">
                <a16:creationId xmlns:a16="http://schemas.microsoft.com/office/drawing/2014/main" id="{73CCCBAD-86BF-14CD-A7F4-79E56048927A}"/>
              </a:ext>
            </a:extLst>
          </p:cNvPr>
          <p:cNvSpPr>
            <a:spLocks noGrp="1"/>
          </p:cNvSpPr>
          <p:nvPr>
            <p:ph idx="1"/>
          </p:nvPr>
        </p:nvSpPr>
        <p:spPr>
          <a:xfrm>
            <a:off x="838199" y="1825625"/>
            <a:ext cx="10374297" cy="4351338"/>
          </a:xfrm>
        </p:spPr>
        <p:txBody>
          <a:bodyPr>
            <a:normAutofit/>
          </a:bodyPr>
          <a:lstStyle/>
          <a:p>
            <a:r>
              <a:rPr lang="en-US" sz="2400" dirty="0"/>
              <a:t>The </a:t>
            </a:r>
            <a:r>
              <a:rPr lang="en-US" sz="2400" b="1" dirty="0"/>
              <a:t>right bundle branch </a:t>
            </a:r>
            <a:r>
              <a:rPr lang="en-US" sz="2400" dirty="0"/>
              <a:t>emanates from the distal portion of the AV bundle and forms a </a:t>
            </a:r>
            <a:r>
              <a:rPr lang="en-US" sz="2400" i="1" u="sng" dirty="0"/>
              <a:t>thin cord-like structure </a:t>
            </a:r>
            <a:r>
              <a:rPr lang="en-US" sz="2400" dirty="0"/>
              <a:t>that travels along the septal and moderator bands toward the anterior tricuspid papillary muscle </a:t>
            </a:r>
          </a:p>
          <a:p>
            <a:endParaRPr lang="en-US" sz="2400" dirty="0"/>
          </a:p>
          <a:p>
            <a:r>
              <a:rPr lang="en-US" sz="2400" dirty="0"/>
              <a:t> In contrast, the </a:t>
            </a:r>
            <a:r>
              <a:rPr lang="en-US" sz="2400" b="1" dirty="0"/>
              <a:t>left bundle branch </a:t>
            </a:r>
            <a:r>
              <a:rPr lang="en-US" sz="2400" dirty="0"/>
              <a:t>represents </a:t>
            </a:r>
            <a:r>
              <a:rPr lang="en-US" sz="2400" i="1" u="sng" dirty="0"/>
              <a:t>a broad fenestrated sheet </a:t>
            </a:r>
            <a:r>
              <a:rPr lang="en-US" sz="2400" dirty="0"/>
              <a:t>of subendocardial conduction fibers that spread along the septal surface of the left ventricle</a:t>
            </a:r>
          </a:p>
          <a:p>
            <a:endParaRPr lang="en-US" sz="2400" dirty="0"/>
          </a:p>
          <a:p>
            <a:r>
              <a:rPr lang="en-US" sz="2400" dirty="0"/>
              <a:t>The right and left bundle branches receive </a:t>
            </a:r>
            <a:r>
              <a:rPr lang="en-US" sz="2400" b="1" dirty="0"/>
              <a:t>dual blood supply </a:t>
            </a:r>
            <a:r>
              <a:rPr lang="en-US" sz="2400" dirty="0"/>
              <a:t>from the septal perforators of the </a:t>
            </a:r>
            <a:r>
              <a:rPr lang="en-US" sz="2400" i="1" u="sng" dirty="0"/>
              <a:t>LAD and posterior descending coronary artery</a:t>
            </a:r>
            <a:r>
              <a:rPr lang="en-US" sz="2400" dirty="0"/>
              <a:t>.</a:t>
            </a:r>
          </a:p>
        </p:txBody>
      </p:sp>
    </p:spTree>
    <p:extLst>
      <p:ext uri="{BB962C8B-B14F-4D97-AF65-F5344CB8AC3E}">
        <p14:creationId xmlns:p14="http://schemas.microsoft.com/office/powerpoint/2010/main" val="35618898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3C85F-1E76-9446-DAA7-AFF651B93AA0}"/>
              </a:ext>
            </a:extLst>
          </p:cNvPr>
          <p:cNvPicPr>
            <a:picLocks noChangeAspect="1"/>
          </p:cNvPicPr>
          <p:nvPr/>
        </p:nvPicPr>
        <p:blipFill>
          <a:blip r:embed="rId2"/>
          <a:stretch>
            <a:fillRect/>
          </a:stretch>
        </p:blipFill>
        <p:spPr>
          <a:xfrm>
            <a:off x="6000307" y="1646931"/>
            <a:ext cx="6191693" cy="3487445"/>
          </a:xfrm>
          <a:prstGeom prst="rect">
            <a:avLst/>
          </a:prstGeom>
        </p:spPr>
      </p:pic>
      <p:pic>
        <p:nvPicPr>
          <p:cNvPr id="7" name="Picture 6">
            <a:extLst>
              <a:ext uri="{FF2B5EF4-FFF2-40B4-BE49-F238E27FC236}">
                <a16:creationId xmlns:a16="http://schemas.microsoft.com/office/drawing/2014/main" id="{88B34521-80CF-402D-A472-8A64F17606EC}"/>
              </a:ext>
            </a:extLst>
          </p:cNvPr>
          <p:cNvPicPr>
            <a:picLocks noChangeAspect="1"/>
          </p:cNvPicPr>
          <p:nvPr/>
        </p:nvPicPr>
        <p:blipFill>
          <a:blip r:embed="rId3"/>
          <a:stretch>
            <a:fillRect/>
          </a:stretch>
        </p:blipFill>
        <p:spPr>
          <a:xfrm>
            <a:off x="21456" y="1993330"/>
            <a:ext cx="5978851" cy="3235494"/>
          </a:xfrm>
          <a:prstGeom prst="rect">
            <a:avLst/>
          </a:prstGeom>
        </p:spPr>
      </p:pic>
    </p:spTree>
    <p:extLst>
      <p:ext uri="{BB962C8B-B14F-4D97-AF65-F5344CB8AC3E}">
        <p14:creationId xmlns:p14="http://schemas.microsoft.com/office/powerpoint/2010/main" val="3777248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A2ED-EB5F-652C-4F68-FB20F4F4ECAC}"/>
              </a:ext>
            </a:extLst>
          </p:cNvPr>
          <p:cNvSpPr>
            <a:spLocks noGrp="1"/>
          </p:cNvSpPr>
          <p:nvPr>
            <p:ph type="title"/>
          </p:nvPr>
        </p:nvSpPr>
        <p:spPr/>
        <p:txBody>
          <a:bodyPr/>
          <a:lstStyle/>
          <a:p>
            <a:r>
              <a:rPr lang="en-US" b="1" dirty="0"/>
              <a:t>CLINICAL IMPORTANCE</a:t>
            </a:r>
            <a:endParaRPr lang="en-IN" b="1" dirty="0"/>
          </a:p>
        </p:txBody>
      </p:sp>
      <p:sp>
        <p:nvSpPr>
          <p:cNvPr id="3" name="Content Placeholder 2">
            <a:extLst>
              <a:ext uri="{FF2B5EF4-FFF2-40B4-BE49-F238E27FC236}">
                <a16:creationId xmlns:a16="http://schemas.microsoft.com/office/drawing/2014/main" id="{3830F02A-F074-A4B1-9B58-18F105C84B24}"/>
              </a:ext>
            </a:extLst>
          </p:cNvPr>
          <p:cNvSpPr>
            <a:spLocks noGrp="1"/>
          </p:cNvSpPr>
          <p:nvPr>
            <p:ph idx="1"/>
          </p:nvPr>
        </p:nvSpPr>
        <p:spPr>
          <a:xfrm>
            <a:off x="479394" y="1597981"/>
            <a:ext cx="7684420" cy="4829452"/>
          </a:xfrm>
        </p:spPr>
        <p:txBody>
          <a:bodyPr>
            <a:normAutofit/>
          </a:bodyPr>
          <a:lstStyle/>
          <a:p>
            <a:r>
              <a:rPr lang="en-US" sz="2400" b="1" dirty="0"/>
              <a:t>Left ventricular </a:t>
            </a:r>
            <a:r>
              <a:rPr lang="en-US" sz="2400" b="1" dirty="0" err="1"/>
              <a:t>pseudotendons</a:t>
            </a:r>
            <a:r>
              <a:rPr lang="en-US" sz="2400" dirty="0"/>
              <a:t> can contain </a:t>
            </a:r>
            <a:r>
              <a:rPr lang="en-US" sz="2400" i="1" dirty="0">
                <a:effectLst>
                  <a:outerShdw blurRad="38100" dist="38100" dir="2700000" algn="tl">
                    <a:srgbClr val="000000">
                      <a:alpha val="43137"/>
                    </a:srgbClr>
                  </a:outerShdw>
                </a:effectLst>
              </a:rPr>
              <a:t>conduction tissue </a:t>
            </a:r>
            <a:r>
              <a:rPr lang="en-US" sz="2400" dirty="0"/>
              <a:t>from the left bundle branch.</a:t>
            </a:r>
          </a:p>
          <a:p>
            <a:endParaRPr lang="en-US" sz="2400" dirty="0"/>
          </a:p>
          <a:p>
            <a:r>
              <a:rPr lang="en-US" sz="2400" dirty="0"/>
              <a:t>The </a:t>
            </a:r>
            <a:r>
              <a:rPr lang="en-US" sz="2400" i="1" dirty="0">
                <a:effectLst>
                  <a:outerShdw blurRad="38100" dist="38100" dir="2700000" algn="tl">
                    <a:srgbClr val="000000">
                      <a:alpha val="43137"/>
                    </a:srgbClr>
                  </a:outerShdw>
                </a:effectLst>
              </a:rPr>
              <a:t>left bundle branch </a:t>
            </a:r>
            <a:r>
              <a:rPr lang="en-US" sz="2400" dirty="0"/>
              <a:t>can be </a:t>
            </a:r>
            <a:r>
              <a:rPr lang="en-US" sz="2400" i="1" dirty="0">
                <a:effectLst>
                  <a:outerShdw blurRad="38100" dist="38100" dir="2700000" algn="tl">
                    <a:srgbClr val="000000">
                      <a:alpha val="43137"/>
                    </a:srgbClr>
                  </a:outerShdw>
                </a:effectLst>
              </a:rPr>
              <a:t>disrupted following surgical myectomy</a:t>
            </a:r>
            <a:r>
              <a:rPr lang="en-US" sz="2400" dirty="0"/>
              <a:t>, whereas the </a:t>
            </a:r>
            <a:r>
              <a:rPr lang="en-US" sz="2400" i="1" dirty="0">
                <a:effectLst>
                  <a:outerShdw blurRad="38100" dist="38100" dir="2700000" algn="tl">
                    <a:srgbClr val="000000">
                      <a:alpha val="43137"/>
                    </a:srgbClr>
                  </a:outerShdw>
                </a:effectLst>
              </a:rPr>
              <a:t>right bundle branch</a:t>
            </a:r>
            <a:r>
              <a:rPr lang="en-US" sz="2400" dirty="0"/>
              <a:t> can be damaged during </a:t>
            </a:r>
            <a:r>
              <a:rPr lang="en-US" sz="2400" i="1" dirty="0">
                <a:effectLst>
                  <a:outerShdw blurRad="38100" dist="38100" dir="2700000" algn="tl">
                    <a:srgbClr val="000000">
                      <a:alpha val="43137"/>
                    </a:srgbClr>
                  </a:outerShdw>
                </a:effectLst>
              </a:rPr>
              <a:t>percutaneous alcohol septal ablation.</a:t>
            </a:r>
          </a:p>
          <a:p>
            <a:endParaRPr lang="en-US" sz="2400" i="1" dirty="0">
              <a:effectLst>
                <a:outerShdw blurRad="38100" dist="38100" dir="2700000" algn="tl">
                  <a:srgbClr val="000000">
                    <a:alpha val="43137"/>
                  </a:srgbClr>
                </a:outerShdw>
              </a:effectLst>
            </a:endParaRPr>
          </a:p>
          <a:p>
            <a:r>
              <a:rPr lang="en-US" sz="2400" dirty="0"/>
              <a:t>Following </a:t>
            </a:r>
            <a:r>
              <a:rPr lang="en-US" sz="2400" i="1" dirty="0">
                <a:effectLst>
                  <a:outerShdw blurRad="38100" dist="38100" dir="2700000" algn="tl">
                    <a:srgbClr val="000000">
                      <a:alpha val="43137"/>
                    </a:srgbClr>
                  </a:outerShdw>
                </a:effectLst>
              </a:rPr>
              <a:t>right </a:t>
            </a:r>
            <a:r>
              <a:rPr lang="en-US" sz="2400" i="1" dirty="0" err="1">
                <a:effectLst>
                  <a:outerShdw blurRad="38100" dist="38100" dir="2700000" algn="tl">
                    <a:srgbClr val="000000">
                      <a:alpha val="43137"/>
                    </a:srgbClr>
                  </a:outerShdw>
                </a:effectLst>
              </a:rPr>
              <a:t>ventriculotomy</a:t>
            </a:r>
            <a:r>
              <a:rPr lang="en-US" sz="2400" i="1" dirty="0">
                <a:effectLst>
                  <a:outerShdw blurRad="38100" dist="38100" dir="2700000" algn="tl">
                    <a:srgbClr val="000000">
                      <a:alpha val="43137"/>
                    </a:srgbClr>
                  </a:outerShdw>
                </a:effectLst>
              </a:rPr>
              <a:t> </a:t>
            </a:r>
            <a:r>
              <a:rPr lang="en-US" sz="2400" dirty="0"/>
              <a:t>for reconstruction of the right ventricular outflow tract, the electrocardiogram shows a pattern of </a:t>
            </a:r>
            <a:r>
              <a:rPr lang="en-US" sz="2400" i="1" dirty="0">
                <a:effectLst>
                  <a:outerShdw blurRad="38100" dist="38100" dir="2700000" algn="tl">
                    <a:srgbClr val="000000">
                      <a:alpha val="43137"/>
                    </a:srgbClr>
                  </a:outerShdw>
                </a:effectLst>
              </a:rPr>
              <a:t>right bundle-branch block </a:t>
            </a:r>
            <a:r>
              <a:rPr lang="en-US" sz="2400" dirty="0"/>
              <a:t>even though the right bundle is not disrupted.</a:t>
            </a:r>
            <a:endParaRPr lang="en-IN" sz="2400" dirty="0"/>
          </a:p>
          <a:p>
            <a:endParaRPr lang="en-IN" sz="2400" dirty="0"/>
          </a:p>
        </p:txBody>
      </p:sp>
      <p:pic>
        <p:nvPicPr>
          <p:cNvPr id="5" name="Picture 4">
            <a:extLst>
              <a:ext uri="{FF2B5EF4-FFF2-40B4-BE49-F238E27FC236}">
                <a16:creationId xmlns:a16="http://schemas.microsoft.com/office/drawing/2014/main" id="{A9B71B89-78B0-708A-69C4-B182891D7AFA}"/>
              </a:ext>
            </a:extLst>
          </p:cNvPr>
          <p:cNvPicPr>
            <a:picLocks noChangeAspect="1"/>
          </p:cNvPicPr>
          <p:nvPr/>
        </p:nvPicPr>
        <p:blipFill>
          <a:blip r:embed="rId2"/>
          <a:stretch>
            <a:fillRect/>
          </a:stretch>
        </p:blipFill>
        <p:spPr>
          <a:xfrm>
            <a:off x="8174346" y="839278"/>
            <a:ext cx="4017653" cy="2582796"/>
          </a:xfrm>
          <a:prstGeom prst="rect">
            <a:avLst/>
          </a:prstGeom>
        </p:spPr>
      </p:pic>
      <p:pic>
        <p:nvPicPr>
          <p:cNvPr id="7" name="Picture 6">
            <a:extLst>
              <a:ext uri="{FF2B5EF4-FFF2-40B4-BE49-F238E27FC236}">
                <a16:creationId xmlns:a16="http://schemas.microsoft.com/office/drawing/2014/main" id="{6F27AACB-B41E-DCD9-E2F2-2D3C20F1D3D7}"/>
              </a:ext>
            </a:extLst>
          </p:cNvPr>
          <p:cNvPicPr>
            <a:picLocks noChangeAspect="1"/>
          </p:cNvPicPr>
          <p:nvPr/>
        </p:nvPicPr>
        <p:blipFill>
          <a:blip r:embed="rId3"/>
          <a:stretch>
            <a:fillRect/>
          </a:stretch>
        </p:blipFill>
        <p:spPr>
          <a:xfrm>
            <a:off x="8184877" y="3417899"/>
            <a:ext cx="4017654" cy="2716444"/>
          </a:xfrm>
          <a:prstGeom prst="rect">
            <a:avLst/>
          </a:prstGeom>
        </p:spPr>
      </p:pic>
    </p:spTree>
    <p:extLst>
      <p:ext uri="{BB962C8B-B14F-4D97-AF65-F5344CB8AC3E}">
        <p14:creationId xmlns:p14="http://schemas.microsoft.com/office/powerpoint/2010/main" val="3990212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415A-7ECA-E342-007B-A52224923720}"/>
              </a:ext>
            </a:extLst>
          </p:cNvPr>
          <p:cNvSpPr>
            <a:spLocks noGrp="1"/>
          </p:cNvSpPr>
          <p:nvPr>
            <p:ph type="title"/>
          </p:nvPr>
        </p:nvSpPr>
        <p:spPr/>
        <p:txBody>
          <a:bodyPr/>
          <a:lstStyle/>
          <a:p>
            <a:r>
              <a:rPr lang="en-US" b="1" dirty="0"/>
              <a:t>CONDUCTION SYTEM PACING</a:t>
            </a:r>
            <a:endParaRPr lang="en-IN" b="1" dirty="0"/>
          </a:p>
        </p:txBody>
      </p:sp>
      <p:sp>
        <p:nvSpPr>
          <p:cNvPr id="3" name="Content Placeholder 2">
            <a:extLst>
              <a:ext uri="{FF2B5EF4-FFF2-40B4-BE49-F238E27FC236}">
                <a16:creationId xmlns:a16="http://schemas.microsoft.com/office/drawing/2014/main" id="{ABE980DE-6C50-2D23-37B5-0FD3129B15F8}"/>
              </a:ext>
            </a:extLst>
          </p:cNvPr>
          <p:cNvSpPr>
            <a:spLocks noGrp="1"/>
          </p:cNvSpPr>
          <p:nvPr>
            <p:ph idx="1"/>
          </p:nvPr>
        </p:nvSpPr>
        <p:spPr/>
        <p:txBody>
          <a:bodyPr>
            <a:normAutofit/>
          </a:bodyPr>
          <a:lstStyle/>
          <a:p>
            <a:r>
              <a:rPr lang="en-US" sz="2400" b="0" i="0" dirty="0">
                <a:solidFill>
                  <a:srgbClr val="212121"/>
                </a:solidFill>
                <a:effectLst/>
                <a:latin typeface="BlinkMacSystemFont"/>
              </a:rPr>
              <a:t>Conduction system pacing (CSP), including </a:t>
            </a:r>
            <a:r>
              <a:rPr lang="en-US" sz="2400" b="1" i="0" dirty="0">
                <a:solidFill>
                  <a:srgbClr val="212121"/>
                </a:solidFill>
                <a:effectLst/>
                <a:latin typeface="BlinkMacSystemFont"/>
              </a:rPr>
              <a:t>His bundle pacing (HBP) and left bundle branch area pacing (LBBAP)</a:t>
            </a:r>
            <a:r>
              <a:rPr lang="en-US" sz="2400" b="0" i="0" dirty="0">
                <a:solidFill>
                  <a:srgbClr val="212121"/>
                </a:solidFill>
                <a:effectLst/>
                <a:latin typeface="BlinkMacSystemFont"/>
              </a:rPr>
              <a:t>, is the </a:t>
            </a:r>
            <a:r>
              <a:rPr lang="en-US" sz="2400" b="0" i="0" u="sng" dirty="0">
                <a:solidFill>
                  <a:srgbClr val="212121"/>
                </a:solidFill>
                <a:effectLst>
                  <a:outerShdw blurRad="38100" dist="38100" dir="2700000" algn="tl">
                    <a:srgbClr val="000000">
                      <a:alpha val="43137"/>
                    </a:srgbClr>
                  </a:outerShdw>
                </a:effectLst>
                <a:latin typeface="BlinkMacSystemFont"/>
              </a:rPr>
              <a:t>most physiological </a:t>
            </a:r>
            <a:r>
              <a:rPr lang="en-US" sz="2400" b="0" i="0" dirty="0">
                <a:solidFill>
                  <a:srgbClr val="212121"/>
                </a:solidFill>
                <a:effectLst/>
                <a:latin typeface="BlinkMacSystemFont"/>
              </a:rPr>
              <a:t>of all pacing modalities for ventricular capture and a potential alternative to right ventricular pacing.</a:t>
            </a:r>
          </a:p>
          <a:p>
            <a:endParaRPr lang="en-US" sz="2400" b="0" i="0" dirty="0">
              <a:solidFill>
                <a:srgbClr val="212121"/>
              </a:solidFill>
              <a:effectLst/>
              <a:latin typeface="BlinkMacSystemFont"/>
            </a:endParaRPr>
          </a:p>
          <a:p>
            <a:r>
              <a:rPr lang="en-US" sz="2400" b="0" i="0" dirty="0">
                <a:solidFill>
                  <a:srgbClr val="212121"/>
                </a:solidFill>
                <a:effectLst/>
                <a:latin typeface="BlinkMacSystemFont"/>
              </a:rPr>
              <a:t> RV pacing induces </a:t>
            </a:r>
            <a:r>
              <a:rPr lang="en-US" sz="2400" b="1" i="0" dirty="0">
                <a:solidFill>
                  <a:srgbClr val="212121"/>
                </a:solidFill>
                <a:effectLst/>
                <a:latin typeface="BlinkMacSystemFont"/>
              </a:rPr>
              <a:t>electrical and mechanical </a:t>
            </a:r>
            <a:r>
              <a:rPr lang="en-US" sz="2400" b="1" i="0" dirty="0" err="1">
                <a:solidFill>
                  <a:srgbClr val="212121"/>
                </a:solidFill>
                <a:effectLst/>
                <a:latin typeface="BlinkMacSystemFont"/>
              </a:rPr>
              <a:t>dyssynchrony</a:t>
            </a:r>
            <a:r>
              <a:rPr lang="en-US" sz="2400" b="0" i="0" dirty="0">
                <a:solidFill>
                  <a:srgbClr val="212121"/>
                </a:solidFill>
                <a:effectLst/>
                <a:latin typeface="BlinkMacSystemFont"/>
              </a:rPr>
              <a:t>, resulting in left ventricular dysfunction, heart failure hospitalization, and atrial arrhythmia.</a:t>
            </a:r>
          </a:p>
          <a:p>
            <a:endParaRPr lang="en-US" sz="2400" b="0" i="0" dirty="0">
              <a:solidFill>
                <a:srgbClr val="212121"/>
              </a:solidFill>
              <a:effectLst/>
              <a:latin typeface="BlinkMacSystemFont"/>
            </a:endParaRPr>
          </a:p>
          <a:p>
            <a:r>
              <a:rPr lang="en-US" sz="2400" b="0" i="0" dirty="0">
                <a:solidFill>
                  <a:srgbClr val="212121"/>
                </a:solidFill>
                <a:effectLst/>
                <a:latin typeface="BlinkMacSystemFont"/>
              </a:rPr>
              <a:t> CSP activates the normal conduction system and restores ventricular synchrony. </a:t>
            </a:r>
          </a:p>
        </p:txBody>
      </p:sp>
    </p:spTree>
    <p:extLst>
      <p:ext uri="{BB962C8B-B14F-4D97-AF65-F5344CB8AC3E}">
        <p14:creationId xmlns:p14="http://schemas.microsoft.com/office/powerpoint/2010/main" val="3511750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5F46-6280-8845-60A2-3EA6EE7EB447}"/>
              </a:ext>
            </a:extLst>
          </p:cNvPr>
          <p:cNvSpPr>
            <a:spLocks noGrp="1"/>
          </p:cNvSpPr>
          <p:nvPr>
            <p:ph type="title"/>
          </p:nvPr>
        </p:nvSpPr>
        <p:spPr/>
        <p:txBody>
          <a:bodyPr/>
          <a:lstStyle/>
          <a:p>
            <a:r>
              <a:rPr lang="en-US" b="1" dirty="0"/>
              <a:t>LBAP AND HBP</a:t>
            </a:r>
            <a:endParaRPr lang="en-IN" b="1" dirty="0"/>
          </a:p>
        </p:txBody>
      </p:sp>
      <p:sp>
        <p:nvSpPr>
          <p:cNvPr id="3" name="Content Placeholder 2">
            <a:extLst>
              <a:ext uri="{FF2B5EF4-FFF2-40B4-BE49-F238E27FC236}">
                <a16:creationId xmlns:a16="http://schemas.microsoft.com/office/drawing/2014/main" id="{DDF0E4BC-61B4-6B70-5651-8340203C9A2E}"/>
              </a:ext>
            </a:extLst>
          </p:cNvPr>
          <p:cNvSpPr>
            <a:spLocks noGrp="1"/>
          </p:cNvSpPr>
          <p:nvPr>
            <p:ph idx="1"/>
          </p:nvPr>
        </p:nvSpPr>
        <p:spPr>
          <a:xfrm>
            <a:off x="838200" y="1816747"/>
            <a:ext cx="10515600" cy="4351338"/>
          </a:xfrm>
        </p:spPr>
        <p:txBody>
          <a:bodyPr>
            <a:normAutofit fontScale="92500"/>
          </a:bodyPr>
          <a:lstStyle/>
          <a:p>
            <a:endParaRPr lang="en-US" sz="2400" b="0" i="0" dirty="0">
              <a:solidFill>
                <a:srgbClr val="212121"/>
              </a:solidFill>
              <a:effectLst/>
              <a:latin typeface="BlinkMacSystemFont"/>
            </a:endParaRPr>
          </a:p>
          <a:p>
            <a:r>
              <a:rPr lang="en-US" sz="2400" b="0" i="0" dirty="0">
                <a:solidFill>
                  <a:srgbClr val="212121"/>
                </a:solidFill>
                <a:effectLst/>
                <a:latin typeface="BlinkMacSystemFont"/>
              </a:rPr>
              <a:t>A </a:t>
            </a:r>
            <a:r>
              <a:rPr lang="en-US" sz="2400" b="1" i="0" dirty="0">
                <a:solidFill>
                  <a:srgbClr val="212121"/>
                </a:solidFill>
                <a:effectLst/>
                <a:latin typeface="BlinkMacSystemFont"/>
              </a:rPr>
              <a:t>lower capture threshold </a:t>
            </a:r>
            <a:r>
              <a:rPr lang="en-US" sz="2400" b="0" i="0" dirty="0">
                <a:solidFill>
                  <a:srgbClr val="212121"/>
                </a:solidFill>
                <a:effectLst/>
                <a:latin typeface="BlinkMacSystemFont"/>
              </a:rPr>
              <a:t>was obtained at implantation and preserved during the follow-up period in patients with LBBAP. </a:t>
            </a:r>
          </a:p>
          <a:p>
            <a:endParaRPr lang="en-US" sz="2400" b="0" i="0" dirty="0">
              <a:solidFill>
                <a:srgbClr val="212121"/>
              </a:solidFill>
              <a:effectLst/>
              <a:latin typeface="BlinkMacSystemFont"/>
            </a:endParaRPr>
          </a:p>
          <a:p>
            <a:r>
              <a:rPr lang="en-US" sz="2400" b="0" i="0" dirty="0">
                <a:solidFill>
                  <a:srgbClr val="212121"/>
                </a:solidFill>
                <a:effectLst/>
                <a:latin typeface="BlinkMacSystemFont"/>
              </a:rPr>
              <a:t>The </a:t>
            </a:r>
            <a:r>
              <a:rPr lang="en-US" sz="2400" b="1" i="1" dirty="0">
                <a:solidFill>
                  <a:srgbClr val="212121"/>
                </a:solidFill>
                <a:effectLst/>
                <a:latin typeface="BlinkMacSystemFont"/>
              </a:rPr>
              <a:t>LBBAP</a:t>
            </a:r>
            <a:r>
              <a:rPr lang="en-US" sz="2400" b="0" i="1" dirty="0">
                <a:solidFill>
                  <a:srgbClr val="212121"/>
                </a:solidFill>
                <a:effectLst/>
                <a:latin typeface="BlinkMacSystemFont"/>
              </a:rPr>
              <a:t> </a:t>
            </a:r>
            <a:r>
              <a:rPr lang="en-US" sz="2400" b="0" i="0" dirty="0">
                <a:solidFill>
                  <a:srgbClr val="212121"/>
                </a:solidFill>
                <a:effectLst/>
                <a:latin typeface="BlinkMacSystemFont"/>
              </a:rPr>
              <a:t>is an alternative pacing form that </a:t>
            </a:r>
            <a:r>
              <a:rPr lang="en-US" sz="2400" b="1" i="1" dirty="0">
                <a:solidFill>
                  <a:srgbClr val="212121"/>
                </a:solidFill>
                <a:effectLst/>
                <a:latin typeface="BlinkMacSystemFont"/>
              </a:rPr>
              <a:t>overcomes the limitations of the HBP</a:t>
            </a:r>
            <a:r>
              <a:rPr lang="en-US" sz="2400" b="1" i="0" dirty="0">
                <a:solidFill>
                  <a:srgbClr val="212121"/>
                </a:solidFill>
                <a:effectLst/>
                <a:latin typeface="BlinkMacSystemFont"/>
              </a:rPr>
              <a:t>.</a:t>
            </a:r>
          </a:p>
          <a:p>
            <a:pPr marL="0" indent="0">
              <a:buNone/>
            </a:pPr>
            <a:endParaRPr lang="en-US" sz="2400" b="1" i="0" dirty="0">
              <a:solidFill>
                <a:srgbClr val="212121"/>
              </a:solidFill>
              <a:effectLst/>
              <a:latin typeface="BlinkMacSystemFont"/>
            </a:endParaRPr>
          </a:p>
          <a:p>
            <a:r>
              <a:rPr lang="en-US" sz="2400" b="0" i="0" dirty="0">
                <a:solidFill>
                  <a:srgbClr val="212121"/>
                </a:solidFill>
                <a:effectLst/>
                <a:latin typeface="BlinkMacSystemFont"/>
              </a:rPr>
              <a:t>Cardiac resynchronization therapy with </a:t>
            </a:r>
            <a:r>
              <a:rPr lang="en-US" sz="2400" b="0" i="1" dirty="0">
                <a:solidFill>
                  <a:srgbClr val="212121"/>
                </a:solidFill>
                <a:effectLst>
                  <a:outerShdw blurRad="38100" dist="38100" dir="2700000" algn="tl">
                    <a:srgbClr val="000000">
                      <a:alpha val="43137"/>
                    </a:srgbClr>
                  </a:outerShdw>
                </a:effectLst>
                <a:latin typeface="BlinkMacSystemFont"/>
              </a:rPr>
              <a:t>HBP or LBBAP may provide better synchronization than the traditional biventricular pacing.</a:t>
            </a:r>
            <a:r>
              <a:rPr lang="en-US" sz="2400" b="0" i="0" dirty="0">
                <a:solidFill>
                  <a:srgbClr val="212121"/>
                </a:solidFill>
                <a:effectLst/>
                <a:latin typeface="BlinkMacSystemFont"/>
              </a:rPr>
              <a:t> </a:t>
            </a:r>
          </a:p>
          <a:p>
            <a:endParaRPr lang="en-US" sz="2400" b="0" i="0" dirty="0">
              <a:solidFill>
                <a:srgbClr val="212121"/>
              </a:solidFill>
              <a:effectLst/>
              <a:latin typeface="BlinkMacSystemFont"/>
            </a:endParaRPr>
          </a:p>
          <a:p>
            <a:r>
              <a:rPr lang="en-US" sz="2400" b="1" i="0" dirty="0">
                <a:solidFill>
                  <a:srgbClr val="212121"/>
                </a:solidFill>
                <a:effectLst/>
                <a:latin typeface="BlinkMacSystemFont"/>
              </a:rPr>
              <a:t>Hybrid therapy </a:t>
            </a:r>
            <a:r>
              <a:rPr lang="en-US" sz="2400" b="0" i="0" dirty="0">
                <a:solidFill>
                  <a:srgbClr val="212121"/>
                </a:solidFill>
                <a:effectLst/>
                <a:latin typeface="BlinkMacSystemFont"/>
              </a:rPr>
              <a:t>utilizing HBP or LBBAP in combination with left ventricular pacing has been introduced to treat patients with heart failure. </a:t>
            </a:r>
            <a:endParaRPr lang="en-IN" sz="2400" dirty="0"/>
          </a:p>
          <a:p>
            <a:endParaRPr lang="en-IN" sz="2400" dirty="0"/>
          </a:p>
        </p:txBody>
      </p:sp>
    </p:spTree>
    <p:extLst>
      <p:ext uri="{BB962C8B-B14F-4D97-AF65-F5344CB8AC3E}">
        <p14:creationId xmlns:p14="http://schemas.microsoft.com/office/powerpoint/2010/main" val="3828657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04046-3A2B-1DD1-2263-4168018792FF}"/>
              </a:ext>
            </a:extLst>
          </p:cNvPr>
          <p:cNvSpPr>
            <a:spLocks noGrp="1"/>
          </p:cNvSpPr>
          <p:nvPr>
            <p:ph type="title"/>
          </p:nvPr>
        </p:nvSpPr>
        <p:spPr/>
        <p:txBody>
          <a:bodyPr/>
          <a:lstStyle/>
          <a:p>
            <a:r>
              <a:rPr lang="en-IN" b="1" dirty="0"/>
              <a:t>DIVISION OF IMPLANTABLE CARDIAC DEVICES </a:t>
            </a:r>
          </a:p>
        </p:txBody>
      </p:sp>
      <p:sp>
        <p:nvSpPr>
          <p:cNvPr id="3" name="Content Placeholder 2">
            <a:extLst>
              <a:ext uri="{FF2B5EF4-FFF2-40B4-BE49-F238E27FC236}">
                <a16:creationId xmlns:a16="http://schemas.microsoft.com/office/drawing/2014/main" id="{97E0EF76-4F40-17BC-0226-23276C9F9E73}"/>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659DBABA-3288-45A7-F90E-23D4B81134AA}"/>
              </a:ext>
            </a:extLst>
          </p:cNvPr>
          <p:cNvPicPr>
            <a:picLocks noChangeAspect="1"/>
          </p:cNvPicPr>
          <p:nvPr/>
        </p:nvPicPr>
        <p:blipFill>
          <a:blip r:embed="rId2"/>
          <a:stretch>
            <a:fillRect/>
          </a:stretch>
        </p:blipFill>
        <p:spPr>
          <a:xfrm>
            <a:off x="907095" y="1825624"/>
            <a:ext cx="10127434" cy="4282213"/>
          </a:xfrm>
          <a:prstGeom prst="rect">
            <a:avLst/>
          </a:prstGeom>
        </p:spPr>
      </p:pic>
    </p:spTree>
    <p:extLst>
      <p:ext uri="{BB962C8B-B14F-4D97-AF65-F5344CB8AC3E}">
        <p14:creationId xmlns:p14="http://schemas.microsoft.com/office/powerpoint/2010/main" val="3993511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EC90DE-B79A-95F7-3270-987956362878}"/>
              </a:ext>
            </a:extLst>
          </p:cNvPr>
          <p:cNvPicPr>
            <a:picLocks noChangeAspect="1"/>
          </p:cNvPicPr>
          <p:nvPr/>
        </p:nvPicPr>
        <p:blipFill>
          <a:blip r:embed="rId2"/>
          <a:stretch>
            <a:fillRect/>
          </a:stretch>
        </p:blipFill>
        <p:spPr>
          <a:xfrm>
            <a:off x="1999093" y="37411"/>
            <a:ext cx="7375726" cy="6657894"/>
          </a:xfrm>
          <a:prstGeom prst="rect">
            <a:avLst/>
          </a:prstGeom>
        </p:spPr>
      </p:pic>
    </p:spTree>
    <p:extLst>
      <p:ext uri="{BB962C8B-B14F-4D97-AF65-F5344CB8AC3E}">
        <p14:creationId xmlns:p14="http://schemas.microsoft.com/office/powerpoint/2010/main" val="14126577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DFA75-8213-A8E8-EF81-C93EF1FECC9A}"/>
              </a:ext>
            </a:extLst>
          </p:cNvPr>
          <p:cNvPicPr>
            <a:picLocks noChangeAspect="1"/>
          </p:cNvPicPr>
          <p:nvPr/>
        </p:nvPicPr>
        <p:blipFill>
          <a:blip r:embed="rId2"/>
          <a:stretch>
            <a:fillRect/>
          </a:stretch>
        </p:blipFill>
        <p:spPr>
          <a:xfrm>
            <a:off x="1548088" y="75453"/>
            <a:ext cx="8829907" cy="6744017"/>
          </a:xfrm>
          <a:prstGeom prst="rect">
            <a:avLst/>
          </a:prstGeom>
        </p:spPr>
      </p:pic>
    </p:spTree>
    <p:extLst>
      <p:ext uri="{BB962C8B-B14F-4D97-AF65-F5344CB8AC3E}">
        <p14:creationId xmlns:p14="http://schemas.microsoft.com/office/powerpoint/2010/main" val="2483420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817B-874A-62BC-C87D-8681BAA1A9B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8CA421E-E8D2-BFB3-8F9B-E9321CE0C784}"/>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2C37D7EA-012B-9859-3C1C-3AA2FB61FD8F}"/>
              </a:ext>
            </a:extLst>
          </p:cNvPr>
          <p:cNvPicPr>
            <a:picLocks noChangeAspect="1"/>
          </p:cNvPicPr>
          <p:nvPr/>
        </p:nvPicPr>
        <p:blipFill>
          <a:blip r:embed="rId2"/>
          <a:stretch>
            <a:fillRect/>
          </a:stretch>
        </p:blipFill>
        <p:spPr>
          <a:xfrm>
            <a:off x="0" y="356760"/>
            <a:ext cx="12192000" cy="6037943"/>
          </a:xfrm>
          <a:prstGeom prst="rect">
            <a:avLst/>
          </a:prstGeom>
        </p:spPr>
      </p:pic>
    </p:spTree>
    <p:extLst>
      <p:ext uri="{BB962C8B-B14F-4D97-AF65-F5344CB8AC3E}">
        <p14:creationId xmlns:p14="http://schemas.microsoft.com/office/powerpoint/2010/main" val="141789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91EEE6-6E8C-4C9B-64B3-A12BFFCFB2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4000" y="8878"/>
            <a:ext cx="10278194" cy="6831977"/>
          </a:xfrm>
        </p:spPr>
      </p:pic>
    </p:spTree>
    <p:extLst>
      <p:ext uri="{BB962C8B-B14F-4D97-AF65-F5344CB8AC3E}">
        <p14:creationId xmlns:p14="http://schemas.microsoft.com/office/powerpoint/2010/main" val="2582892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1EB26C-CFA9-C990-85E1-2890072A50A4}"/>
              </a:ext>
            </a:extLst>
          </p:cNvPr>
          <p:cNvSpPr>
            <a:spLocks noGrp="1"/>
          </p:cNvSpPr>
          <p:nvPr>
            <p:ph sz="half" idx="1"/>
          </p:nvPr>
        </p:nvSpPr>
        <p:spPr>
          <a:xfrm>
            <a:off x="106533" y="532660"/>
            <a:ext cx="8300620" cy="5644303"/>
          </a:xfrm>
        </p:spPr>
        <p:txBody>
          <a:bodyPr>
            <a:normAutofit/>
          </a:bodyPr>
          <a:lstStyle/>
          <a:p>
            <a:r>
              <a:rPr lang="en-US" dirty="0"/>
              <a:t>Stenosis of the </a:t>
            </a:r>
            <a:r>
              <a:rPr lang="en-US" dirty="0">
                <a:effectLst>
                  <a:outerShdw blurRad="38100" dist="38100" dir="2700000" algn="tl">
                    <a:srgbClr val="000000">
                      <a:alpha val="43137"/>
                    </a:srgbClr>
                  </a:outerShdw>
                </a:effectLst>
              </a:rPr>
              <a:t>right coronary ostium </a:t>
            </a:r>
            <a:r>
              <a:rPr lang="en-US" dirty="0"/>
              <a:t>is much </a:t>
            </a:r>
            <a:r>
              <a:rPr lang="en-US" dirty="0">
                <a:effectLst>
                  <a:outerShdw blurRad="38100" dist="38100" dir="2700000" algn="tl">
                    <a:srgbClr val="000000">
                      <a:alpha val="43137"/>
                    </a:srgbClr>
                  </a:outerShdw>
                </a:effectLst>
              </a:rPr>
              <a:t>more frequent </a:t>
            </a:r>
            <a:r>
              <a:rPr lang="en-US" dirty="0"/>
              <a:t>than that of the left. </a:t>
            </a:r>
          </a:p>
          <a:p>
            <a:endParaRPr lang="en-US" dirty="0"/>
          </a:p>
          <a:p>
            <a:r>
              <a:rPr lang="en-US" dirty="0">
                <a:effectLst>
                  <a:outerShdw blurRad="38100" dist="38100" dir="2700000" algn="tl">
                    <a:srgbClr val="000000">
                      <a:alpha val="43137"/>
                    </a:srgbClr>
                  </a:outerShdw>
                </a:effectLst>
              </a:rPr>
              <a:t>Iatrogenic ostial injury </a:t>
            </a:r>
            <a:r>
              <a:rPr lang="en-US" dirty="0"/>
              <a:t>can also be due to coronary angiography, intraoperative coronary perfusion, or aortic valve replacement.</a:t>
            </a:r>
          </a:p>
          <a:p>
            <a:endParaRPr lang="en-US" dirty="0"/>
          </a:p>
          <a:p>
            <a:r>
              <a:rPr lang="en-US" dirty="0"/>
              <a:t> Atherosclerosis or thrombosis of the most proximal portion of either coronary artery can mimic true </a:t>
            </a:r>
          </a:p>
          <a:p>
            <a:pPr marL="0" indent="0">
              <a:buNone/>
            </a:pPr>
            <a:r>
              <a:rPr lang="en-US" dirty="0"/>
              <a:t>   ostial stenosis.</a:t>
            </a:r>
            <a:endParaRPr lang="en-IN" dirty="0"/>
          </a:p>
        </p:txBody>
      </p:sp>
      <p:pic>
        <p:nvPicPr>
          <p:cNvPr id="5" name="Content Placeholder 4">
            <a:extLst>
              <a:ext uri="{FF2B5EF4-FFF2-40B4-BE49-F238E27FC236}">
                <a16:creationId xmlns:a16="http://schemas.microsoft.com/office/drawing/2014/main" id="{66CF7062-79B5-265C-C406-1362E7227E3B}"/>
              </a:ext>
            </a:extLst>
          </p:cNvPr>
          <p:cNvPicPr>
            <a:picLocks noGrp="1" noChangeAspect="1"/>
          </p:cNvPicPr>
          <p:nvPr>
            <p:ph sz="half" idx="2"/>
          </p:nvPr>
        </p:nvPicPr>
        <p:blipFill>
          <a:blip r:embed="rId2"/>
          <a:stretch>
            <a:fillRect/>
          </a:stretch>
        </p:blipFill>
        <p:spPr>
          <a:xfrm>
            <a:off x="7883371" y="1951437"/>
            <a:ext cx="4308629" cy="3098307"/>
          </a:xfrm>
          <a:prstGeom prst="rect">
            <a:avLst/>
          </a:prstGeom>
        </p:spPr>
      </p:pic>
    </p:spTree>
    <p:extLst>
      <p:ext uri="{BB962C8B-B14F-4D97-AF65-F5344CB8AC3E}">
        <p14:creationId xmlns:p14="http://schemas.microsoft.com/office/powerpoint/2010/main" val="3053624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CEBBA-F01F-7874-EA00-55A07B462C6C}"/>
              </a:ext>
            </a:extLst>
          </p:cNvPr>
          <p:cNvSpPr>
            <a:spLocks noGrp="1"/>
          </p:cNvSpPr>
          <p:nvPr>
            <p:ph type="title"/>
          </p:nvPr>
        </p:nvSpPr>
        <p:spPr/>
        <p:txBody>
          <a:bodyPr/>
          <a:lstStyle/>
          <a:p>
            <a:r>
              <a:rPr lang="en-US" b="1" dirty="0"/>
              <a:t>RIGHT CORONARY ARTERY</a:t>
            </a:r>
            <a:endParaRPr lang="en-IN" b="1" dirty="0"/>
          </a:p>
        </p:txBody>
      </p:sp>
      <p:sp>
        <p:nvSpPr>
          <p:cNvPr id="3" name="Content Placeholder 2">
            <a:extLst>
              <a:ext uri="{FF2B5EF4-FFF2-40B4-BE49-F238E27FC236}">
                <a16:creationId xmlns:a16="http://schemas.microsoft.com/office/drawing/2014/main" id="{67E79EBF-E54C-8753-5713-1B7C045C61AE}"/>
              </a:ext>
            </a:extLst>
          </p:cNvPr>
          <p:cNvSpPr>
            <a:spLocks noGrp="1"/>
          </p:cNvSpPr>
          <p:nvPr>
            <p:ph idx="1"/>
          </p:nvPr>
        </p:nvSpPr>
        <p:spPr>
          <a:xfrm>
            <a:off x="838200" y="1825625"/>
            <a:ext cx="7258234" cy="4351338"/>
          </a:xfrm>
        </p:spPr>
        <p:txBody>
          <a:bodyPr>
            <a:normAutofit/>
          </a:bodyPr>
          <a:lstStyle/>
          <a:p>
            <a:r>
              <a:rPr lang="en-US" sz="2400" dirty="0"/>
              <a:t>The right coronary artery is embedded in adipose tissue throughout its course within the right AV groove</a:t>
            </a:r>
          </a:p>
          <a:p>
            <a:endParaRPr lang="en-US" sz="2400" dirty="0"/>
          </a:p>
          <a:p>
            <a:r>
              <a:rPr lang="en-US" sz="2400" dirty="0"/>
              <a:t>It descends anteriorly and inferiorly to the right border of the heart, and issuing several branches before travelling posteriorly and inferiorly</a:t>
            </a:r>
          </a:p>
          <a:p>
            <a:endParaRPr lang="en-US" sz="2400" dirty="0"/>
          </a:p>
          <a:p>
            <a:r>
              <a:rPr lang="en-US" sz="2400" i="1" dirty="0"/>
              <a:t>Tricuspid annuloplasty or replacement</a:t>
            </a:r>
            <a:r>
              <a:rPr lang="en-US" sz="2400" dirty="0"/>
              <a:t> can be complicated by injury to the right coronary artery</a:t>
            </a:r>
          </a:p>
        </p:txBody>
      </p:sp>
      <p:pic>
        <p:nvPicPr>
          <p:cNvPr id="5" name="Picture 4">
            <a:extLst>
              <a:ext uri="{FF2B5EF4-FFF2-40B4-BE49-F238E27FC236}">
                <a16:creationId xmlns:a16="http://schemas.microsoft.com/office/drawing/2014/main" id="{219067CE-D8E4-D7C4-C728-32B7940BD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866" y="3903417"/>
            <a:ext cx="3909134" cy="2952688"/>
          </a:xfrm>
          <a:prstGeom prst="rect">
            <a:avLst/>
          </a:prstGeom>
        </p:spPr>
      </p:pic>
      <p:pic>
        <p:nvPicPr>
          <p:cNvPr id="11" name="Picture 10">
            <a:extLst>
              <a:ext uri="{FF2B5EF4-FFF2-40B4-BE49-F238E27FC236}">
                <a16:creationId xmlns:a16="http://schemas.microsoft.com/office/drawing/2014/main" id="{3D469EBA-CFC0-9BE4-AAD7-3FF2C5DB92AC}"/>
              </a:ext>
            </a:extLst>
          </p:cNvPr>
          <p:cNvPicPr>
            <a:picLocks noChangeAspect="1"/>
          </p:cNvPicPr>
          <p:nvPr/>
        </p:nvPicPr>
        <p:blipFill>
          <a:blip r:embed="rId3"/>
          <a:stretch>
            <a:fillRect/>
          </a:stretch>
        </p:blipFill>
        <p:spPr>
          <a:xfrm>
            <a:off x="8105312" y="365125"/>
            <a:ext cx="4068932" cy="3447290"/>
          </a:xfrm>
          <a:prstGeom prst="rect">
            <a:avLst/>
          </a:prstGeom>
        </p:spPr>
      </p:pic>
    </p:spTree>
    <p:extLst>
      <p:ext uri="{BB962C8B-B14F-4D97-AF65-F5344CB8AC3E}">
        <p14:creationId xmlns:p14="http://schemas.microsoft.com/office/powerpoint/2010/main" val="34893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8DA0-6D22-A1C7-06B0-B145161D3FEF}"/>
              </a:ext>
            </a:extLst>
          </p:cNvPr>
          <p:cNvSpPr>
            <a:spLocks noGrp="1"/>
          </p:cNvSpPr>
          <p:nvPr>
            <p:ph type="title"/>
          </p:nvPr>
        </p:nvSpPr>
        <p:spPr>
          <a:xfrm>
            <a:off x="838200" y="178693"/>
            <a:ext cx="8865093" cy="1099691"/>
          </a:xfrm>
        </p:spPr>
        <p:txBody>
          <a:bodyPr/>
          <a:lstStyle/>
          <a:p>
            <a:pPr algn="ctr"/>
            <a:r>
              <a:rPr lang="en-US" b="1" dirty="0"/>
              <a:t>RCA BRANCHES</a:t>
            </a:r>
            <a:endParaRPr lang="en-IN" dirty="0"/>
          </a:p>
        </p:txBody>
      </p:sp>
      <p:pic>
        <p:nvPicPr>
          <p:cNvPr id="4" name="Content Placeholder 4">
            <a:extLst>
              <a:ext uri="{FF2B5EF4-FFF2-40B4-BE49-F238E27FC236}">
                <a16:creationId xmlns:a16="http://schemas.microsoft.com/office/drawing/2014/main" id="{AB59260B-1FC3-24F7-6BC6-CADAB9A06C21}"/>
              </a:ext>
            </a:extLst>
          </p:cNvPr>
          <p:cNvPicPr>
            <a:picLocks noGrp="1" noChangeAspect="1"/>
          </p:cNvPicPr>
          <p:nvPr>
            <p:ph idx="1"/>
          </p:nvPr>
        </p:nvPicPr>
        <p:blipFill>
          <a:blip r:embed="rId2"/>
          <a:stretch>
            <a:fillRect/>
          </a:stretch>
        </p:blipFill>
        <p:spPr>
          <a:xfrm>
            <a:off x="3160450" y="1370766"/>
            <a:ext cx="5779363" cy="5345911"/>
          </a:xfrm>
          <a:prstGeom prst="rect">
            <a:avLst/>
          </a:prstGeom>
        </p:spPr>
      </p:pic>
    </p:spTree>
    <p:extLst>
      <p:ext uri="{BB962C8B-B14F-4D97-AF65-F5344CB8AC3E}">
        <p14:creationId xmlns:p14="http://schemas.microsoft.com/office/powerpoint/2010/main" val="3939401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1306</TotalTime>
  <Words>2826</Words>
  <Application>Microsoft Office PowerPoint</Application>
  <PresentationFormat>Widescreen</PresentationFormat>
  <Paragraphs>301</Paragraphs>
  <Slides>69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BlinkMacSystemFont</vt:lpstr>
      <vt:lpstr>Calibri</vt:lpstr>
      <vt:lpstr>Calibri Light</vt:lpstr>
      <vt:lpstr>ElsevierGulliver</vt:lpstr>
      <vt:lpstr>NexusSans</vt:lpstr>
      <vt:lpstr>Wingdings</vt:lpstr>
      <vt:lpstr>Office Theme</vt:lpstr>
      <vt:lpstr>CARDIAC ANATOMY-II CORONARY ARTERIES,  VENOUS DRAINAGE &amp; CONDUCTION SYSTEM</vt:lpstr>
      <vt:lpstr>REFERENCES:</vt:lpstr>
      <vt:lpstr>INTRODUCTION</vt:lpstr>
      <vt:lpstr>CORONARY ARTERY</vt:lpstr>
      <vt:lpstr>SINUS OF VALSALVA &amp; CORONARY ORIGIN</vt:lpstr>
      <vt:lpstr>PowerPoint Presentation</vt:lpstr>
      <vt:lpstr>PowerPoint Presentation</vt:lpstr>
      <vt:lpstr>RIGHT CORONARY ARTERY</vt:lpstr>
      <vt:lpstr>RCA BRANCHES</vt:lpstr>
      <vt:lpstr>PowerPoint Presentation</vt:lpstr>
      <vt:lpstr>PowerPoint Presentation</vt:lpstr>
      <vt:lpstr>3 LEVELS OF SHORT AXIS VIEWS</vt:lpstr>
      <vt:lpstr>PowerPoint Presentation</vt:lpstr>
      <vt:lpstr>LEFT CORONARY ARTERY</vt:lpstr>
      <vt:lpstr>LEFT ANTERIOIR DESCENDING ARTERY</vt:lpstr>
      <vt:lpstr>PowerPoint Presentation</vt:lpstr>
      <vt:lpstr>CLINICAL IMPORTANCE</vt:lpstr>
      <vt:lpstr>PowerPoint Presentation</vt:lpstr>
      <vt:lpstr>LEFT CIRCUMFLEX ARTERY</vt:lpstr>
      <vt:lpstr>PowerPoint Presentation</vt:lpstr>
      <vt:lpstr>DOMINANCE SYSTEM</vt:lpstr>
      <vt:lpstr>CORONARY ANOMALIES</vt:lpstr>
      <vt:lpstr>PowerPoint Presentation</vt:lpstr>
      <vt:lpstr>PowerPoint Presentation</vt:lpstr>
      <vt:lpstr>PowerPoint Presentation</vt:lpstr>
      <vt:lpstr>PowerPoint Presentation</vt:lpstr>
      <vt:lpstr>PowerPoint Presentation</vt:lpstr>
      <vt:lpstr>CORONARIES IN CAG</vt:lpstr>
      <vt:lpstr>PowerPoint Presentation</vt:lpstr>
      <vt:lpstr>PowerPoint Presentation</vt:lpstr>
      <vt:lpstr>PowerPoint Presentation</vt:lpstr>
      <vt:lpstr>VENOUS DRAINAGE OF HEART &amp;  EP APPLICATIONS</vt:lpstr>
      <vt:lpstr>CLASSIFICATION OF CARDIAC VEINS</vt:lpstr>
      <vt:lpstr>TOPOGRAPHICAL CLASSIFICATION</vt:lpstr>
      <vt:lpstr>MODERN CLASSIFICATION</vt:lpstr>
      <vt:lpstr>SEGMENTAL CLASSIFICATION</vt:lpstr>
      <vt:lpstr>CORONARY SINUS</vt:lpstr>
      <vt:lpstr>TRIBUTARIES OF CS</vt:lpstr>
      <vt:lpstr>Clinical significance:</vt:lpstr>
      <vt:lpstr>PowerPoint Presentation</vt:lpstr>
      <vt:lpstr>Importance of Thebesian Valve:</vt:lpstr>
      <vt:lpstr>36/Male, a case of WPW, taken for EPS. Findings?</vt:lpstr>
      <vt:lpstr>PowerPoint Presentation</vt:lpstr>
      <vt:lpstr>PowerPoint Presentation</vt:lpstr>
      <vt:lpstr>GREAT CARDIAC VEIN</vt:lpstr>
      <vt:lpstr>MIDDLE CARDIAC VEIN</vt:lpstr>
      <vt:lpstr>SMALL CARDIAC VEIN</vt:lpstr>
      <vt:lpstr>SMALLER CARDIAC VENOUS SYSTEM</vt:lpstr>
      <vt:lpstr>OBLIQUE VEIN OF MARSHALL &amp;  MARSHALL LIGAMENT</vt:lpstr>
      <vt:lpstr>CARDIAC CONDUCTION SYSTEM &amp;  PACING APPLICATIONS</vt:lpstr>
      <vt:lpstr>COMPONENTS</vt:lpstr>
      <vt:lpstr>SA NODE</vt:lpstr>
      <vt:lpstr>CLINICAL SIGNIFICANCE</vt:lpstr>
      <vt:lpstr>PowerPoint Presentation</vt:lpstr>
      <vt:lpstr>AV NODE</vt:lpstr>
      <vt:lpstr>CLINICAL IMPORTANCE</vt:lpstr>
      <vt:lpstr>BUNDLE OF HIS</vt:lpstr>
      <vt:lpstr>AV BUNDLE AND VSD</vt:lpstr>
      <vt:lpstr>CLINICAL IMPORTANCE</vt:lpstr>
      <vt:lpstr>BUNDLE BRANCHES</vt:lpstr>
      <vt:lpstr>PowerPoint Presentation</vt:lpstr>
      <vt:lpstr>CLINICAL IMPORTANCE</vt:lpstr>
      <vt:lpstr>CONDUCTION SYTEM PACING</vt:lpstr>
      <vt:lpstr>LBAP AND HBP</vt:lpstr>
      <vt:lpstr>DIVISION OF IMPLANTABLE CARDIAC DEVICES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CARDIAC ANATOMY-II CORONORY ARTERIES,  VENOUS DRAINAGE &amp; CONDUCTION SYSTEM</dc:title>
  <dc:creator>hp</dc:creator>
  <cp:lastModifiedBy>hp</cp:lastModifiedBy>
  <cp:revision>200</cp:revision>
  <dcterms:created xsi:type="dcterms:W3CDTF">2023-02-12T13:14:57Z</dcterms:created>
  <dcterms:modified xsi:type="dcterms:W3CDTF">2023-02-20T18:44:19Z</dcterms:modified>
</cp:coreProperties>
</file>